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2" r:id="rId2"/>
    <p:sldId id="328" r:id="rId3"/>
    <p:sldId id="329" r:id="rId4"/>
    <p:sldId id="330" r:id="rId5"/>
    <p:sldId id="338" r:id="rId6"/>
    <p:sldId id="343" r:id="rId7"/>
    <p:sldId id="344" r:id="rId8"/>
    <p:sldId id="345" r:id="rId9"/>
    <p:sldId id="346" r:id="rId10"/>
    <p:sldId id="347" r:id="rId11"/>
    <p:sldId id="342" r:id="rId12"/>
    <p:sldId id="350" r:id="rId13"/>
    <p:sldId id="352" r:id="rId14"/>
    <p:sldId id="353" r:id="rId15"/>
    <p:sldId id="354" r:id="rId16"/>
    <p:sldId id="356" r:id="rId17"/>
    <p:sldId id="357" r:id="rId18"/>
    <p:sldId id="355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49" r:id="rId27"/>
    <p:sldId id="365" r:id="rId28"/>
    <p:sldId id="366" r:id="rId2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8"/>
    <p:restoredTop sz="93692"/>
  </p:normalViewPr>
  <p:slideViewPr>
    <p:cSldViewPr>
      <p:cViewPr varScale="1">
        <p:scale>
          <a:sx n="102" d="100"/>
          <a:sy n="102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C5C8E6-F3E2-D84C-BB96-7B1E50F9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E2ECB-6788-2F46-BEF3-8DDF3B4EF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CF09DD-1D72-5448-A90B-A35BF6BF9F80}" type="datetimeFigureOut">
              <a:rPr lang="en-GB"/>
              <a:pPr>
                <a:defRPr/>
              </a:pPr>
              <a:t>12/11/2019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112FA-EAD7-BA47-8C39-A203FB2A26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A7941-CB84-4540-818B-63E54A1E11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58106C2-988F-B640-ABF9-2F4329937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4A1BF34-A966-0B40-AE55-683C0B39F4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E556E0C-6D95-534B-B97C-76225DE022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3FA48D-19A6-3143-A382-1C896008742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2A41CB4-7F39-2F4F-A392-23F90FBBC7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A60AC324-011D-2341-8083-941E51664E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38D0E347-5B25-3341-A501-D62C310BB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71DDC5F-11C7-8445-88AD-9AD314FC22B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EA76771E-2617-E44D-B4AF-BC5BA1EA8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27B84F-AE96-E446-A1E6-6A5300872CF0}" type="slidenum">
              <a:rPr lang="it-IT" altLang="en-US" smtClean="0"/>
              <a:pPr>
                <a:spcBef>
                  <a:spcPct val="0"/>
                </a:spcBef>
              </a:pPr>
              <a:t>1</a:t>
            </a:fld>
            <a:endParaRPr lang="it-IT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833FE10-2C34-E949-AAFB-2C9867120B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214B57-0460-FA4D-AC96-C958D2AAF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C70482A-0EC5-C94E-B0AE-5D088351D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44C632-2FB4-844C-B40D-2B0EB9339C6B}" type="slidenum">
              <a:rPr lang="it-IT" altLang="en-US" smtClean="0"/>
              <a:pPr>
                <a:spcBef>
                  <a:spcPct val="0"/>
                </a:spcBef>
              </a:pPr>
              <a:t>10</a:t>
            </a:fld>
            <a:endParaRPr lang="it-IT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A9C6195-E20E-AF49-9A1B-0A1BDD9CC2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B1A02AB-2D65-1A47-BAFD-EC13CC938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AA2F869C-A179-8744-9586-8C6D4DD7E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FEF6FB-EF8A-5B45-9A7B-EC0F695BC22F}" type="slidenum">
              <a:rPr lang="it-IT" altLang="en-US" smtClean="0"/>
              <a:pPr>
                <a:spcBef>
                  <a:spcPct val="0"/>
                </a:spcBef>
              </a:pPr>
              <a:t>11</a:t>
            </a:fld>
            <a:endParaRPr lang="it-IT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3474D95-B688-634B-9663-EDA100C62B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4EB31CD-F0A8-5E4C-8CF3-24283CECE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08B43D12-3580-9741-B3F2-62A18FAEF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75959B-669D-A446-81CD-FCFB907E817D}" type="slidenum">
              <a:rPr lang="it-IT" altLang="en-US" smtClean="0"/>
              <a:pPr>
                <a:spcBef>
                  <a:spcPct val="0"/>
                </a:spcBef>
              </a:pPr>
              <a:t>12</a:t>
            </a:fld>
            <a:endParaRPr lang="it-IT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EEF57AE-CC61-6946-8F96-4035273042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483874E-FECC-F840-92F0-BE33EE92C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A174F69E-4527-F548-92C6-65FC56A54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A18342-E871-D54A-8E6E-42B69BDD40B2}" type="slidenum">
              <a:rPr lang="it-IT" altLang="en-US" smtClean="0"/>
              <a:pPr>
                <a:spcBef>
                  <a:spcPct val="0"/>
                </a:spcBef>
              </a:pPr>
              <a:t>13</a:t>
            </a:fld>
            <a:endParaRPr lang="it-IT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A6750B4-0DC9-3E48-A801-C06B6ED679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837C615-1EE6-4746-8AFF-BE63409CF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E45E24D-B24A-C643-9FF1-E8220C6ED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F5F1E4-A84C-2048-A035-B95AA85F79CD}" type="slidenum">
              <a:rPr lang="it-IT" altLang="en-US" smtClean="0"/>
              <a:pPr>
                <a:spcBef>
                  <a:spcPct val="0"/>
                </a:spcBef>
              </a:pPr>
              <a:t>14</a:t>
            </a:fld>
            <a:endParaRPr lang="it-IT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7228AAD-DCB6-3341-A2F2-66FD81F516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B808F48-205C-8E4B-83A5-FAF3EEECD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8DB6E28-9A39-EC48-AC93-D7D32EB0A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0905CC-E2C4-6C40-A107-882C9B901E82}" type="slidenum">
              <a:rPr lang="it-IT" altLang="en-US" smtClean="0"/>
              <a:pPr>
                <a:spcBef>
                  <a:spcPct val="0"/>
                </a:spcBef>
              </a:pPr>
              <a:t>15</a:t>
            </a:fld>
            <a:endParaRPr lang="it-IT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2B645EF-2D25-0849-8262-8DCB386399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41E10DB-A689-644F-ADCE-BF94ED82F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9ECC8AF-896F-5C42-BC09-5A148B38E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D3CF86-8F92-2749-BD4E-F8D1BBA48E06}" type="slidenum">
              <a:rPr lang="it-IT" altLang="en-US" smtClean="0"/>
              <a:pPr>
                <a:spcBef>
                  <a:spcPct val="0"/>
                </a:spcBef>
              </a:pPr>
              <a:t>16</a:t>
            </a:fld>
            <a:endParaRPr lang="it-IT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52B9018-754C-1F4B-BE9A-3F3239AF90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85BEED4-848A-B44B-83BB-6061D6418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450CD39-F1A2-8648-AC64-14CF147CF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84B738-07E1-5542-AA2A-652BB2D8443F}" type="slidenum">
              <a:rPr lang="it-IT" altLang="en-US" smtClean="0"/>
              <a:pPr>
                <a:spcBef>
                  <a:spcPct val="0"/>
                </a:spcBef>
              </a:pPr>
              <a:t>17</a:t>
            </a:fld>
            <a:endParaRPr lang="it-IT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83BE23A-8C3B-C340-AFD2-A5E706DF61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CF0436E-86BA-3F40-AB8E-6CFB36A59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5F6D896-0692-1249-A933-3521BA25C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112821-5C4D-3A47-80B7-C133BB89B8E1}" type="slidenum">
              <a:rPr lang="it-IT" altLang="en-US" smtClean="0"/>
              <a:pPr>
                <a:spcBef>
                  <a:spcPct val="0"/>
                </a:spcBef>
              </a:pPr>
              <a:t>18</a:t>
            </a:fld>
            <a:endParaRPr lang="it-IT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49D5AB3-37FC-C441-B709-3ED394FD5A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135BCAB-47FC-0D4E-B3A9-21D06E17A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64F5316E-6333-8A47-950B-C96F62CC1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AC0013-2CA0-7B4C-B521-8F6A9741BD44}" type="slidenum">
              <a:rPr lang="it-IT" altLang="en-US" smtClean="0"/>
              <a:pPr>
                <a:spcBef>
                  <a:spcPct val="0"/>
                </a:spcBef>
              </a:pPr>
              <a:t>19</a:t>
            </a:fld>
            <a:endParaRPr lang="it-IT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E56616B-C727-4D4B-870B-6FD1CAC21C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142202C-EAB6-2F4E-8177-23C6C4F84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5C3E6C5A-6F90-AB48-85E5-C1C1DA2CD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4C50E5-C451-7042-9B19-8A9479402156}" type="slidenum">
              <a:rPr lang="it-IT" altLang="en-US" smtClean="0"/>
              <a:pPr>
                <a:spcBef>
                  <a:spcPct val="0"/>
                </a:spcBef>
              </a:pPr>
              <a:t>2</a:t>
            </a:fld>
            <a:endParaRPr lang="it-IT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5610010-DC04-F84A-9BBF-F769B0FBBE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5C03912-9DDB-A44F-8F7F-0365ED820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548892B-8B53-0440-8336-E582FF32F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B01DFB-DDB5-4649-8975-461CFEFDF9EF}" type="slidenum">
              <a:rPr lang="it-IT" altLang="en-US" smtClean="0"/>
              <a:pPr>
                <a:spcBef>
                  <a:spcPct val="0"/>
                </a:spcBef>
              </a:pPr>
              <a:t>20</a:t>
            </a:fld>
            <a:endParaRPr lang="it-IT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1FBBD02-8408-BC49-8E12-3FD8E4A050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65D7E9D-FD86-EF4F-A6ED-5557A3F6F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AA1ED60-C5EA-7744-9CCF-28DB7B404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9E69B9-DD36-AA43-B49B-4C60F2D7CD2F}" type="slidenum">
              <a:rPr lang="it-IT" altLang="en-US" smtClean="0"/>
              <a:pPr>
                <a:spcBef>
                  <a:spcPct val="0"/>
                </a:spcBef>
              </a:pPr>
              <a:t>21</a:t>
            </a:fld>
            <a:endParaRPr lang="it-IT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431FCB7-7FC8-2B4C-921E-E662881D5B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6D00BEB-5BC1-DA4E-963B-422E50F14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C4D58B2D-EDEB-EE4A-9D5A-3CA570D10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9769F3-B18C-5B49-8974-79A50E078E98}" type="slidenum">
              <a:rPr lang="it-IT" altLang="en-US" smtClean="0"/>
              <a:pPr>
                <a:spcBef>
                  <a:spcPct val="0"/>
                </a:spcBef>
              </a:pPr>
              <a:t>22</a:t>
            </a:fld>
            <a:endParaRPr lang="it-IT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6EE1841-9A72-AC46-B286-69A44E12B8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0B688A8-5A13-7644-9F3D-B87A2042F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EA0C4EBA-71DB-EF46-A181-F0FADD872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DC84BD-567A-4B4A-A6CF-84AB3C221AFF}" type="slidenum">
              <a:rPr lang="it-IT" altLang="en-US" smtClean="0"/>
              <a:pPr>
                <a:spcBef>
                  <a:spcPct val="0"/>
                </a:spcBef>
              </a:pPr>
              <a:t>23</a:t>
            </a:fld>
            <a:endParaRPr lang="it-IT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8C765A8-EF9D-1841-A739-1FEB75050B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69A41E2-F33C-F843-A1AB-6337DA4C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F4962F82-CB35-E847-9DE2-B2CE9A6AF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BEDE33-B7B1-1F43-B0C5-800D68EC0566}" type="slidenum">
              <a:rPr lang="it-IT" altLang="en-US" smtClean="0"/>
              <a:pPr>
                <a:spcBef>
                  <a:spcPct val="0"/>
                </a:spcBef>
              </a:pPr>
              <a:t>24</a:t>
            </a:fld>
            <a:endParaRPr lang="it-IT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B2F1024-080A-A247-8318-775D97160D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85824E4-4E3A-AE4C-9EF9-0C2FFC210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B848608-80AA-7E49-9C62-7F7B1361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0FCC23-6175-D14E-AC45-FBC865BC9488}" type="slidenum">
              <a:rPr lang="it-IT" altLang="en-US" smtClean="0"/>
              <a:pPr>
                <a:spcBef>
                  <a:spcPct val="0"/>
                </a:spcBef>
              </a:pPr>
              <a:t>25</a:t>
            </a:fld>
            <a:endParaRPr lang="it-IT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22E9BBEA-36C2-1842-821F-61951E029E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36E7534-F5C7-3B4D-AFEC-D3621296D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B6352494-6CD6-9046-8054-92D4A0EAD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31D7C1-F415-9A43-B08D-750EBB72C98C}" type="slidenum">
              <a:rPr lang="it-IT" altLang="en-US" smtClean="0"/>
              <a:pPr>
                <a:spcBef>
                  <a:spcPct val="0"/>
                </a:spcBef>
              </a:pPr>
              <a:t>26</a:t>
            </a:fld>
            <a:endParaRPr lang="it-IT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36B7982-F664-DF45-A457-69CA89E90B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B25BC47-4A57-F347-82F4-9922C9C5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38F9B164-10F3-FA4C-BAB6-956CEB2EA2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0A30E0-BA54-DA4E-B941-B0084E9212C4}" type="slidenum">
              <a:rPr lang="it-IT" altLang="en-US" smtClean="0"/>
              <a:pPr>
                <a:spcBef>
                  <a:spcPct val="0"/>
                </a:spcBef>
              </a:pPr>
              <a:t>27</a:t>
            </a:fld>
            <a:endParaRPr lang="it-IT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BB9A7FF0-6628-9E4C-A116-840B9B259B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8262154-4081-EC49-904F-8A7BF1EFD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50E1CA55-BEAC-5042-A45F-37EE15A81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5D249F-FA70-0A4D-A5AA-B5965FC54EC9}" type="slidenum">
              <a:rPr lang="it-IT" altLang="en-US" smtClean="0"/>
              <a:pPr>
                <a:spcBef>
                  <a:spcPct val="0"/>
                </a:spcBef>
              </a:pPr>
              <a:t>28</a:t>
            </a:fld>
            <a:endParaRPr lang="it-IT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590E97D-14DC-7E41-A72B-9A091A5C34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A88CAB5-7B5B-1449-A119-7DEDC2826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76CD7780-23FE-6146-A573-5804523E9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BCA279-C6CA-B341-8AFA-80A182361FD9}" type="slidenum">
              <a:rPr lang="it-IT" altLang="en-US" smtClean="0"/>
              <a:pPr>
                <a:spcBef>
                  <a:spcPct val="0"/>
                </a:spcBef>
              </a:pPr>
              <a:t>3</a:t>
            </a:fld>
            <a:endParaRPr lang="it-IT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C115570-7B5E-1E42-8093-0950899A09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2033C15-25B3-4440-9068-754F0E68A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626FE3E3-3B3B-AC43-9B02-E715AB87D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9DED2D-03C3-DC47-8E1D-686C3C41C624}" type="slidenum">
              <a:rPr lang="it-IT" altLang="en-US" smtClean="0"/>
              <a:pPr>
                <a:spcBef>
                  <a:spcPct val="0"/>
                </a:spcBef>
              </a:pPr>
              <a:t>4</a:t>
            </a:fld>
            <a:endParaRPr lang="it-IT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5F7C841-65EA-1E41-BC72-B358545A09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C915CA-0FD0-1E40-B5F9-D8ED37FFF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19EDF3CD-5403-7D4F-B8E8-71352D058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C6B97C-183D-4048-9BED-32C30D71753D}" type="slidenum">
              <a:rPr lang="it-IT" altLang="en-US" smtClean="0"/>
              <a:pPr>
                <a:spcBef>
                  <a:spcPct val="0"/>
                </a:spcBef>
              </a:pPr>
              <a:t>5</a:t>
            </a:fld>
            <a:endParaRPr lang="it-IT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2B1A395-3536-5C4C-8C7C-CFECFD4419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582254-4A50-8B4F-8248-1B99BBBA8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CCFC0A34-4861-944C-962D-E9358D86D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1A753D-8E26-D24C-A938-B2ABA9534CCC}" type="slidenum">
              <a:rPr lang="it-IT" altLang="en-US" smtClean="0"/>
              <a:pPr>
                <a:spcBef>
                  <a:spcPct val="0"/>
                </a:spcBef>
              </a:pPr>
              <a:t>6</a:t>
            </a:fld>
            <a:endParaRPr lang="it-IT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2260045-495D-784A-BF5F-E615A8D2E4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7A7FBC-2612-474D-8C7E-481AE2823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E7A5DA-FD76-7242-BEAF-0B322A5D6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4D025C-B4C9-5E44-BFA9-6CDDB234CBC9}" type="slidenum">
              <a:rPr lang="it-IT" altLang="en-US" smtClean="0"/>
              <a:pPr>
                <a:spcBef>
                  <a:spcPct val="0"/>
                </a:spcBef>
              </a:pPr>
              <a:t>7</a:t>
            </a:fld>
            <a:endParaRPr lang="it-IT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614EC21-0F4A-4749-9B35-FC35AF4BE9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4FEF254-2E34-564D-BC53-A19A521A0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8254D5E-14F8-0942-8D4F-AFD33D1F0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6F81DA-D699-1C49-BF6E-4D86F1E41122}" type="slidenum">
              <a:rPr lang="it-IT" altLang="en-US" smtClean="0"/>
              <a:pPr>
                <a:spcBef>
                  <a:spcPct val="0"/>
                </a:spcBef>
              </a:pPr>
              <a:t>8</a:t>
            </a:fld>
            <a:endParaRPr lang="it-IT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B5DB31D-0F1E-094F-8211-D844EF350C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A34EFF-09DB-5544-99ED-9927B69E6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503E5878-B509-2D40-9610-3DEF2C6A0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5BCF43-64FF-4A46-8754-D1D7E75C8202}" type="slidenum">
              <a:rPr lang="it-IT" altLang="en-US" smtClean="0"/>
              <a:pPr>
                <a:spcBef>
                  <a:spcPct val="0"/>
                </a:spcBef>
              </a:pPr>
              <a:t>9</a:t>
            </a:fld>
            <a:endParaRPr lang="it-IT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03754A7-5BDC-7143-9A8C-430EE9725F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DE22F00-4947-D846-AF3F-03FBD1DF6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66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2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0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212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3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16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6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959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30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>
            <a:extLst>
              <a:ext uri="{FF2B5EF4-FFF2-40B4-BE49-F238E27FC236}">
                <a16:creationId xmlns:a16="http://schemas.microsoft.com/office/drawing/2014/main" id="{34228829-9276-8F4F-9556-7DC4C26A35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7950" y="6165850"/>
            <a:ext cx="89281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7" name="Picture 9" descr="Intestazione">
            <a:extLst>
              <a:ext uri="{FF2B5EF4-FFF2-40B4-BE49-F238E27FC236}">
                <a16:creationId xmlns:a16="http://schemas.microsoft.com/office/drawing/2014/main" id="{038151AC-F047-714C-9237-199BEF0DC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4050"/>
            <a:ext cx="1079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>
            <a:extLst>
              <a:ext uri="{FF2B5EF4-FFF2-40B4-BE49-F238E27FC236}">
                <a16:creationId xmlns:a16="http://schemas.microsoft.com/office/drawing/2014/main" id="{899E0503-D05D-AF4E-8050-94B5296EC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9" t="37372" r="27782" b="26773"/>
          <a:stretch>
            <a:fillRect/>
          </a:stretch>
        </p:blipFill>
        <p:spPr bwMode="auto">
          <a:xfrm>
            <a:off x="107950" y="5805488"/>
            <a:ext cx="10810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1">
            <a:extLst>
              <a:ext uri="{FF2B5EF4-FFF2-40B4-BE49-F238E27FC236}">
                <a16:creationId xmlns:a16="http://schemas.microsoft.com/office/drawing/2014/main" id="{1657F039-7A0B-F54D-B675-96F532FEFB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2988" y="5876925"/>
            <a:ext cx="383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sz="1000">
                <a:solidFill>
                  <a:srgbClr val="FF3300"/>
                </a:solidFill>
              </a:rPr>
              <a:t>M. De Cecco - Lucidi del corso di Robotica e </a:t>
            </a:r>
            <a:r>
              <a:rPr lang="en-GB" sz="1000">
                <a:solidFill>
                  <a:srgbClr val="FF3300"/>
                </a:solidFill>
              </a:rPr>
              <a:t>Sensor Fusion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emf"/><Relationship Id="rId10" Type="http://schemas.openxmlformats.org/officeDocument/2006/relationships/image" Target="../media/image39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4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>
            <a:extLst>
              <a:ext uri="{FF2B5EF4-FFF2-40B4-BE49-F238E27FC236}">
                <a16:creationId xmlns:a16="http://schemas.microsoft.com/office/drawing/2014/main" id="{8F69D9A6-D974-4943-A284-E28573AA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284913"/>
            <a:ext cx="293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</a:t>
            </a:r>
          </a:p>
        </p:txBody>
      </p:sp>
      <p:sp>
        <p:nvSpPr>
          <p:cNvPr id="4098" name="Text Box 3">
            <a:extLst>
              <a:ext uri="{FF2B5EF4-FFF2-40B4-BE49-F238E27FC236}">
                <a16:creationId xmlns:a16="http://schemas.microsoft.com/office/drawing/2014/main" id="{5DB65BF0-8181-404C-8E90-14B86C01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86423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it-IT" altLang="en-US" sz="2400"/>
              <a:t>Abbiamo visto un esempio di applicazione del teorema in ambito clinico, ma a noi interessa l</a:t>
            </a:r>
            <a:r>
              <a:rPr lang="it-IT" altLang="it-IT" sz="2400"/>
              <a:t>’</a:t>
            </a:r>
            <a:r>
              <a:rPr lang="it-IT" altLang="en-US" sz="2400"/>
              <a:t>applicazione del Teorema di Bayes alla combinazione delle informazioni, ovvero al </a:t>
            </a:r>
            <a:r>
              <a:rPr lang="it-IT" altLang="en-US" sz="2400">
                <a:solidFill>
                  <a:srgbClr val="0000FF"/>
                </a:solidFill>
              </a:rPr>
              <a:t>SENSOR FUSION!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>
            <a:extLst>
              <a:ext uri="{FF2B5EF4-FFF2-40B4-BE49-F238E27FC236}">
                <a16:creationId xmlns:a16="http://schemas.microsoft.com/office/drawing/2014/main" id="{D2F6611D-CE40-0049-A131-D91F11C0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731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vettoriale</a:t>
            </a:r>
          </a:p>
        </p:txBody>
      </p:sp>
      <p:pic>
        <p:nvPicPr>
          <p:cNvPr id="22530" name="Picture 3" descr="Fusione_Convergenza">
            <a:extLst>
              <a:ext uri="{FF2B5EF4-FFF2-40B4-BE49-F238E27FC236}">
                <a16:creationId xmlns:a16="http://schemas.microsoft.com/office/drawing/2014/main" id="{EC05D718-BF3C-AA45-8B66-AD0D94C2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3668" r="9091" b="5299"/>
          <a:stretch>
            <a:fillRect/>
          </a:stretch>
        </p:blipFill>
        <p:spPr bwMode="auto">
          <a:xfrm>
            <a:off x="3819525" y="333375"/>
            <a:ext cx="514508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>
            <a:extLst>
              <a:ext uri="{FF2B5EF4-FFF2-40B4-BE49-F238E27FC236}">
                <a16:creationId xmlns:a16="http://schemas.microsoft.com/office/drawing/2014/main" id="{5B03F8B6-D147-8444-B322-87BAF43C7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1813"/>
            <a:ext cx="316865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Ellissi di equi-probabilità nel caso in cui l</a:t>
            </a:r>
            <a:r>
              <a:rPr lang="it-IT" altLang="it-IT"/>
              <a:t>’</a:t>
            </a:r>
            <a:r>
              <a:rPr lang="it-IT" altLang="en-US"/>
              <a:t>osservazione ottenuta e la relativa ellisse di incertezza restino sempre le stesse per 20 osservazioni/misure. 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>
                <a:solidFill>
                  <a:srgbClr val="0000FF"/>
                </a:solidFill>
              </a:rPr>
              <a:t>L</a:t>
            </a:r>
            <a:r>
              <a:rPr lang="it-IT" altLang="it-IT">
                <a:solidFill>
                  <a:srgbClr val="0000FF"/>
                </a:solidFill>
              </a:rPr>
              <a:t>’</a:t>
            </a:r>
            <a:r>
              <a:rPr lang="it-IT" altLang="en-US">
                <a:solidFill>
                  <a:srgbClr val="0000FF"/>
                </a:solidFill>
              </a:rPr>
              <a:t>ellisse della distribuzione posteriore </a:t>
            </a:r>
            <a:r>
              <a:rPr lang="it-IT" altLang="en-US" u="sng">
                <a:solidFill>
                  <a:srgbClr val="800000"/>
                </a:solidFill>
              </a:rPr>
              <a:t>converge</a:t>
            </a:r>
            <a:r>
              <a:rPr lang="it-IT" altLang="en-US" u="sng">
                <a:solidFill>
                  <a:srgbClr val="0000FF"/>
                </a:solidFill>
              </a:rPr>
              <a:t> con il proprio centro verso il valore osservato</a:t>
            </a:r>
            <a:r>
              <a:rPr lang="it-IT" altLang="en-US">
                <a:solidFill>
                  <a:srgbClr val="0000FF"/>
                </a:solidFill>
              </a:rPr>
              <a:t> e </a:t>
            </a:r>
            <a:r>
              <a:rPr lang="it-IT" altLang="en-US" u="sng">
                <a:solidFill>
                  <a:srgbClr val="0000FF"/>
                </a:solidFill>
              </a:rPr>
              <a:t>va </a:t>
            </a:r>
            <a:r>
              <a:rPr lang="it-IT" altLang="en-US" u="sng">
                <a:solidFill>
                  <a:srgbClr val="800000"/>
                </a:solidFill>
              </a:rPr>
              <a:t>riducendosi</a:t>
            </a:r>
            <a:r>
              <a:rPr lang="it-IT" altLang="en-US" u="sng">
                <a:solidFill>
                  <a:srgbClr val="0000FF"/>
                </a:solidFill>
              </a:rPr>
              <a:t> sempre di più ad ogni iterazione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>
            <a:extLst>
              <a:ext uri="{FF2B5EF4-FFF2-40B4-BE49-F238E27FC236}">
                <a16:creationId xmlns:a16="http://schemas.microsoft.com/office/drawing/2014/main" id="{CA34E94F-2FD8-AA4C-A909-6FF8688F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696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combinazione di misure</a:t>
            </a:r>
          </a:p>
        </p:txBody>
      </p:sp>
      <p:sp>
        <p:nvSpPr>
          <p:cNvPr id="24578" name="Text Box 3">
            <a:extLst>
              <a:ext uri="{FF2B5EF4-FFF2-40B4-BE49-F238E27FC236}">
                <a16:creationId xmlns:a16="http://schemas.microsoft.com/office/drawing/2014/main" id="{840D2DB6-F134-6145-8555-B1839B52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33375"/>
            <a:ext cx="864076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Il teorema di Bayes si può applicare direttamente alla fusione delle informazioni provenienti da differenti sensori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Ciò che si vuole fare è ottenere la distribuzione posteriore </a:t>
            </a:r>
            <a:r>
              <a:rPr lang="it-IT" altLang="en-US" b="1"/>
              <a:t>                </a:t>
            </a:r>
            <a:r>
              <a:rPr lang="it-IT" altLang="en-US"/>
              <a:t>dove  l</a:t>
            </a:r>
            <a:r>
              <a:rPr lang="it-IT" altLang="it-IT"/>
              <a:t>’</a:t>
            </a:r>
            <a:r>
              <a:rPr lang="it-IT" altLang="en-US"/>
              <a:t>insieme delle osservazioni è definito:</a:t>
            </a:r>
          </a:p>
        </p:txBody>
      </p:sp>
      <p:graphicFrame>
        <p:nvGraphicFramePr>
          <p:cNvPr id="24579" name="Object 2">
            <a:extLst>
              <a:ext uri="{FF2B5EF4-FFF2-40B4-BE49-F238E27FC236}">
                <a16:creationId xmlns:a16="http://schemas.microsoft.com/office/drawing/2014/main" id="{516CE459-21F6-F047-B34F-327DD78E7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973138"/>
          <a:ext cx="8651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4" imgW="558800" imgH="279400" progId="Equation.DSMT4">
                  <p:embed/>
                </p:oleObj>
              </mc:Choice>
              <mc:Fallback>
                <p:oleObj name="Equation" r:id="rId4" imgW="5588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973138"/>
                        <a:ext cx="8651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7">
            <a:extLst>
              <a:ext uri="{FF2B5EF4-FFF2-40B4-BE49-F238E27FC236}">
                <a16:creationId xmlns:a16="http://schemas.microsoft.com/office/drawing/2014/main" id="{52B8EC5F-CFC1-4843-8545-22F3BD10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graphicFrame>
        <p:nvGraphicFramePr>
          <p:cNvPr id="24581" name="Object 3">
            <a:extLst>
              <a:ext uri="{FF2B5EF4-FFF2-40B4-BE49-F238E27FC236}">
                <a16:creationId xmlns:a16="http://schemas.microsoft.com/office/drawing/2014/main" id="{CB2A50E6-FD14-7F4F-AC38-6BEC72AA9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989138"/>
          <a:ext cx="25352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6" imgW="1524000" imgH="254000" progId="Equation.DSMT4">
                  <p:embed/>
                </p:oleObj>
              </mc:Choice>
              <mc:Fallback>
                <p:oleObj name="Equation" r:id="rId6" imgW="15240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989138"/>
                        <a:ext cx="25352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8">
            <a:extLst>
              <a:ext uri="{FF2B5EF4-FFF2-40B4-BE49-F238E27FC236}">
                <a16:creationId xmlns:a16="http://schemas.microsoft.com/office/drawing/2014/main" id="{B29055F9-7797-F248-B30B-7F275B36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08275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La distribuzione posteriore definisce la densità di probabilità dello stato </a:t>
            </a:r>
            <a:r>
              <a:rPr lang="it-IT" altLang="en-US">
                <a:solidFill>
                  <a:srgbClr val="0000FF"/>
                </a:solidFill>
              </a:rPr>
              <a:t>x</a:t>
            </a:r>
            <a:r>
              <a:rPr lang="it-IT" altLang="en-US"/>
              <a:t> data l</a:t>
            </a:r>
            <a:r>
              <a:rPr lang="it-IT" altLang="it-IT"/>
              <a:t>’</a:t>
            </a:r>
            <a:r>
              <a:rPr lang="it-IT" altLang="en-US"/>
              <a:t>informazione ottenuta dalle </a:t>
            </a:r>
            <a:r>
              <a:rPr lang="it-IT" altLang="en-US">
                <a:solidFill>
                  <a:srgbClr val="0000FF"/>
                </a:solidFill>
              </a:rPr>
              <a:t>n</a:t>
            </a:r>
            <a:r>
              <a:rPr lang="it-IT" altLang="en-US"/>
              <a:t> osservazioni</a:t>
            </a:r>
          </a:p>
        </p:txBody>
      </p:sp>
      <p:graphicFrame>
        <p:nvGraphicFramePr>
          <p:cNvPr id="24583" name="Object 4">
            <a:extLst>
              <a:ext uri="{FF2B5EF4-FFF2-40B4-BE49-F238E27FC236}">
                <a16:creationId xmlns:a16="http://schemas.microsoft.com/office/drawing/2014/main" id="{114E9518-1DAD-EB4F-8930-81358A229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3933825"/>
          <a:ext cx="31686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8" imgW="1993900" imgH="914400" progId="Equation.DSMT4">
                  <p:embed/>
                </p:oleObj>
              </mc:Choice>
              <mc:Fallback>
                <p:oleObj name="Equation" r:id="rId8" imgW="199390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933825"/>
                        <a:ext cx="316865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>
            <a:extLst>
              <a:ext uri="{FF2B5EF4-FFF2-40B4-BE49-F238E27FC236}">
                <a16:creationId xmlns:a16="http://schemas.microsoft.com/office/drawing/2014/main" id="{132AD9E2-D459-F64D-821F-70BE81AA4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696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combinazione di misure</a:t>
            </a:r>
          </a:p>
        </p:txBody>
      </p:sp>
      <p:sp>
        <p:nvSpPr>
          <p:cNvPr id="26626" name="Text Box 3">
            <a:extLst>
              <a:ext uri="{FF2B5EF4-FFF2-40B4-BE49-F238E27FC236}">
                <a16:creationId xmlns:a16="http://schemas.microsoft.com/office/drawing/2014/main" id="{7B98B485-0D51-9E46-95D4-D06138C9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In pratica occorre conoscere completamente la </a:t>
            </a:r>
            <a:r>
              <a:rPr lang="it-IT" altLang="en-US">
                <a:solidFill>
                  <a:srgbClr val="FF0000"/>
                </a:solidFill>
              </a:rPr>
              <a:t>distribuzione congiunta e condizionata</a:t>
            </a:r>
            <a:r>
              <a:rPr lang="it-IT" altLang="en-US"/>
              <a:t>                                    , cioè la distribuzione congiunta di tutte le possibili combinazioni di osservazioni condizionata allo stato.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Generalmente è possibile assumere che una volta definito lo stato x, l</a:t>
            </a:r>
            <a:r>
              <a:rPr lang="it-IT" altLang="it-IT"/>
              <a:t>’</a:t>
            </a:r>
            <a:r>
              <a:rPr lang="it-IT" altLang="en-US"/>
              <a:t>informazione ottenuta dalla i-esima sorgente di informazione sia indipendente dall</a:t>
            </a:r>
            <a:r>
              <a:rPr lang="it-IT" altLang="it-IT"/>
              <a:t>’</a:t>
            </a:r>
            <a:r>
              <a:rPr lang="it-IT" altLang="en-US"/>
              <a:t>informazione delle altre sorgenti, ovvero che i diversi strumenti di misura non interferiscano tra di loro e che quindi valga il principio di </a:t>
            </a:r>
            <a:r>
              <a:rPr lang="it-IT" altLang="en-US">
                <a:solidFill>
                  <a:srgbClr val="0000FF"/>
                </a:solidFill>
              </a:rPr>
              <a:t>indipendenza condizionata</a:t>
            </a:r>
            <a:r>
              <a:rPr lang="it-IT" altLang="en-US"/>
              <a:t>:</a:t>
            </a:r>
          </a:p>
        </p:txBody>
      </p:sp>
      <p:graphicFrame>
        <p:nvGraphicFramePr>
          <p:cNvPr id="26627" name="Object 2">
            <a:extLst>
              <a:ext uri="{FF2B5EF4-FFF2-40B4-BE49-F238E27FC236}">
                <a16:creationId xmlns:a16="http://schemas.microsoft.com/office/drawing/2014/main" id="{2BCEF419-FFBE-2D41-BB1B-40C4BCEAC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836613"/>
          <a:ext cx="1692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4" imgW="1016000" imgH="254000" progId="Equation.DSMT4">
                  <p:embed/>
                </p:oleObj>
              </mc:Choice>
              <mc:Fallback>
                <p:oleObj name="Equation" r:id="rId4" imgW="10160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36613"/>
                        <a:ext cx="16922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3">
            <a:extLst>
              <a:ext uri="{FF2B5EF4-FFF2-40B4-BE49-F238E27FC236}">
                <a16:creationId xmlns:a16="http://schemas.microsoft.com/office/drawing/2014/main" id="{29D8AF6A-119C-BF4F-B088-BAA50405D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860800"/>
          <a:ext cx="4968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6" imgW="2832100" imgH="431800" progId="Equation.DSMT4">
                  <p:embed/>
                </p:oleObj>
              </mc:Choice>
              <mc:Fallback>
                <p:oleObj name="Equation" r:id="rId6" imgW="2832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860800"/>
                        <a:ext cx="49688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>
            <a:extLst>
              <a:ext uri="{FF2B5EF4-FFF2-40B4-BE49-F238E27FC236}">
                <a16:creationId xmlns:a16="http://schemas.microsoft.com/office/drawing/2014/main" id="{C03DBA23-B19F-DF41-863C-64C594EA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696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combinazione di misure</a:t>
            </a:r>
          </a:p>
        </p:txBody>
      </p:sp>
      <p:sp>
        <p:nvSpPr>
          <p:cNvPr id="28674" name="Text Box 3">
            <a:extLst>
              <a:ext uri="{FF2B5EF4-FFF2-40B4-BE49-F238E27FC236}">
                <a16:creationId xmlns:a16="http://schemas.microsoft.com/office/drawing/2014/main" id="{AFD6CF50-C7B5-E34B-8196-43914A60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Dunque si ottiene:</a:t>
            </a:r>
          </a:p>
        </p:txBody>
      </p:sp>
      <p:graphicFrame>
        <p:nvGraphicFramePr>
          <p:cNvPr id="28675" name="Object 2">
            <a:extLst>
              <a:ext uri="{FF2B5EF4-FFF2-40B4-BE49-F238E27FC236}">
                <a16:creationId xmlns:a16="http://schemas.microsoft.com/office/drawing/2014/main" id="{6C31B72E-BF4D-F144-B9C7-B66A4FD6A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463" y="1052513"/>
          <a:ext cx="42005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4" imgW="2438400" imgH="431800" progId="Equation.DSMT4">
                  <p:embed/>
                </p:oleObj>
              </mc:Choice>
              <mc:Fallback>
                <p:oleObj name="Equation" r:id="rId4" imgW="24384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052513"/>
                        <a:ext cx="4200525" cy="747712"/>
                      </a:xfrm>
                      <a:prstGeom prst="rect">
                        <a:avLst/>
                      </a:prstGeom>
                      <a:noFill/>
                      <a:ln w="73025" cmpd="thinThick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6">
            <a:extLst>
              <a:ext uri="{FF2B5EF4-FFF2-40B4-BE49-F238E27FC236}">
                <a16:creationId xmlns:a16="http://schemas.microsoft.com/office/drawing/2014/main" id="{D4505CCC-01C1-BB45-95E0-864F657B9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76475"/>
            <a:ext cx="86423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Quindi la distribuzione posteriore su x, ovvero la probabilità aggiornata dello stato, è proporzionale al prodotto della distribuzione di probabilità precedente e delle distribuzioni di probabilità (</a:t>
            </a:r>
            <a:r>
              <a:rPr lang="it-IT" altLang="en-US" u="sng"/>
              <a:t>verosimiglianza</a:t>
            </a:r>
            <a:r>
              <a:rPr lang="it-IT" altLang="en-US"/>
              <a:t>) di ciascuna osservazione.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La distribuzione marginale di Z</a:t>
            </a:r>
            <a:r>
              <a:rPr lang="it-IT" altLang="en-US" sz="2400" baseline="30000"/>
              <a:t>n</a:t>
            </a:r>
            <a:r>
              <a:rPr lang="it-IT" altLang="en-US"/>
              <a:t> agisce come costante di normalizzazione. </a:t>
            </a:r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B9461356-4A07-FB45-B40F-F18A2C9A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Tale relazione fornisce un metodo semplice per la fusione di informazioni da più sensori ed è chiamata </a:t>
            </a:r>
            <a:r>
              <a:rPr lang="it-IT" altLang="en-US" i="1">
                <a:solidFill>
                  <a:srgbClr val="FF3300"/>
                </a:solidFill>
              </a:rPr>
              <a:t>gruppo indipendente di probabilità</a:t>
            </a:r>
            <a:r>
              <a:rPr lang="it-IT" altLang="en-US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E7C3B836-2B2E-BB4A-A09C-FF7BD139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696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combinazione di misure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BF698DDF-ED3D-BC4A-A307-38C7333B2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 sz="2000"/>
              <a:t>L</a:t>
            </a:r>
            <a:r>
              <a:rPr lang="it-IT" altLang="it-IT" sz="2000"/>
              <a:t>’</a:t>
            </a:r>
            <a:r>
              <a:rPr lang="it-IT" altLang="en-US" sz="2000"/>
              <a:t>efficacia di questo metodo è basata sull</a:t>
            </a:r>
            <a:r>
              <a:rPr lang="it-IT" altLang="it-IT" sz="2000"/>
              <a:t>’</a:t>
            </a:r>
            <a:r>
              <a:rPr lang="it-IT" altLang="en-US" sz="2000"/>
              <a:t>ipotesi che le osservazioni siano indipendenti tra loro in quando condizionate al solo valore vero dello stato. 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 sz="2000"/>
              <a:t>Tale assunzione è ragionevole se lo stato a cui le osservazioni si riferiscono è la sola cosa che esse hanno in comune, perciò una volta che lo stato sia stato specificato è ragionevole assumere che le informazioni siano </a:t>
            </a:r>
            <a:r>
              <a:rPr lang="it-IT" altLang="en-US" sz="2000">
                <a:solidFill>
                  <a:srgbClr val="0000FF"/>
                </a:solidFill>
              </a:rPr>
              <a:t>condizionalmente indipendenti</a:t>
            </a:r>
            <a:r>
              <a:rPr lang="it-IT" altLang="en-US" sz="2000"/>
              <a:t>. 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it-IT" altLang="en-US" sz="2000"/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 sz="2000"/>
              <a:t>Ciò </a:t>
            </a:r>
            <a:r>
              <a:rPr lang="it-IT" altLang="en-US" sz="2000" u="sng"/>
              <a:t>non sarebbe corretto senza la condizionalità</a:t>
            </a:r>
            <a:r>
              <a:rPr lang="it-IT" altLang="en-US" sz="2000"/>
              <a:t>, ovvero sarebbe errato dire che le informazioni sono incondizionalmente indipendenti e quindi:</a:t>
            </a:r>
          </a:p>
        </p:txBody>
      </p:sp>
      <p:graphicFrame>
        <p:nvGraphicFramePr>
          <p:cNvPr id="30723" name="Object 2">
            <a:extLst>
              <a:ext uri="{FF2B5EF4-FFF2-40B4-BE49-F238E27FC236}">
                <a16:creationId xmlns:a16="http://schemas.microsoft.com/office/drawing/2014/main" id="{434307C6-97B8-DA4E-90A7-7C6E81178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4724400"/>
          <a:ext cx="2592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4" imgW="1511300" imgH="431800" progId="Equation.DSMT4">
                  <p:embed/>
                </p:oleObj>
              </mc:Choice>
              <mc:Fallback>
                <p:oleObj name="Equation" r:id="rId4" imgW="15113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24400"/>
                        <a:ext cx="259238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>
            <a:extLst>
              <a:ext uri="{FF2B5EF4-FFF2-40B4-BE49-F238E27FC236}">
                <a16:creationId xmlns:a16="http://schemas.microsoft.com/office/drawing/2014/main" id="{954A8A63-2B9E-1E4E-B412-D9692A5E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400" b="1"/>
              <a:t>Un esempio:</a:t>
            </a:r>
          </a:p>
        </p:txBody>
      </p:sp>
      <p:sp>
        <p:nvSpPr>
          <p:cNvPr id="32770" name="Rectangle 7">
            <a:extLst>
              <a:ext uri="{FF2B5EF4-FFF2-40B4-BE49-F238E27FC236}">
                <a16:creationId xmlns:a16="http://schemas.microsoft.com/office/drawing/2014/main" id="{3AB8613F-AD0C-1346-8DFE-C2D3493B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17925"/>
            <a:ext cx="287337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2771" name="Line 8">
            <a:extLst>
              <a:ext uri="{FF2B5EF4-FFF2-40B4-BE49-F238E27FC236}">
                <a16:creationId xmlns:a16="http://schemas.microsoft.com/office/drawing/2014/main" id="{C3527642-4E85-D34A-9D3B-AEA11FA349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214688"/>
            <a:ext cx="0" cy="5032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2" name="Text Box 15">
            <a:extLst>
              <a:ext uri="{FF2B5EF4-FFF2-40B4-BE49-F238E27FC236}">
                <a16:creationId xmlns:a16="http://schemas.microsoft.com/office/drawing/2014/main" id="{1AE32C8F-D9F7-614E-BF03-1C35B7055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510088"/>
            <a:ext cx="10096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latin typeface="Script MT Bold" charset="0"/>
              </a:rPr>
              <a:t>Laser 1 </a:t>
            </a:r>
          </a:p>
        </p:txBody>
      </p:sp>
      <p:sp>
        <p:nvSpPr>
          <p:cNvPr id="32773" name="Line 17">
            <a:extLst>
              <a:ext uri="{FF2B5EF4-FFF2-40B4-BE49-F238E27FC236}">
                <a16:creationId xmlns:a16="http://schemas.microsoft.com/office/drawing/2014/main" id="{DA489FA9-0D8F-FF40-A0EF-AA9F0884E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0200" y="24209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4" name="Text Box 18">
            <a:extLst>
              <a:ext uri="{FF2B5EF4-FFF2-40B4-BE49-F238E27FC236}">
                <a16:creationId xmlns:a16="http://schemas.microsoft.com/office/drawing/2014/main" id="{BD4ABB6D-7408-3C46-B543-1940E752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428875"/>
            <a:ext cx="2984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latin typeface="Script MT Bold" charset="0"/>
              </a:rPr>
              <a:t>x</a:t>
            </a:r>
          </a:p>
        </p:txBody>
      </p:sp>
      <p:sp>
        <p:nvSpPr>
          <p:cNvPr id="32775" name="Rectangle 19">
            <a:extLst>
              <a:ext uri="{FF2B5EF4-FFF2-40B4-BE49-F238E27FC236}">
                <a16:creationId xmlns:a16="http://schemas.microsoft.com/office/drawing/2014/main" id="{BDD793A7-CDC9-DE40-AC0C-67F5480E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716338"/>
            <a:ext cx="28733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2776" name="Line 20">
            <a:extLst>
              <a:ext uri="{FF2B5EF4-FFF2-40B4-BE49-F238E27FC236}">
                <a16:creationId xmlns:a16="http://schemas.microsoft.com/office/drawing/2014/main" id="{8D114C90-DBE5-8C4A-8F05-7A53D3009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3213100"/>
            <a:ext cx="0" cy="5032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7" name="Text Box 21">
            <a:extLst>
              <a:ext uri="{FF2B5EF4-FFF2-40B4-BE49-F238E27FC236}">
                <a16:creationId xmlns:a16="http://schemas.microsoft.com/office/drawing/2014/main" id="{21CBABB4-557D-EA4D-BB63-D1062D115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510088"/>
            <a:ext cx="10096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latin typeface="Script MT Bold" charset="0"/>
              </a:rPr>
              <a:t>Laser 2 </a:t>
            </a:r>
          </a:p>
        </p:txBody>
      </p:sp>
      <p:grpSp>
        <p:nvGrpSpPr>
          <p:cNvPr id="32778" name="Group 55">
            <a:extLst>
              <a:ext uri="{FF2B5EF4-FFF2-40B4-BE49-F238E27FC236}">
                <a16:creationId xmlns:a16="http://schemas.microsoft.com/office/drawing/2014/main" id="{C6B0A16E-E294-5A4E-913E-01A7C6287CF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773238"/>
            <a:ext cx="3455987" cy="2667000"/>
            <a:chOff x="249" y="1520"/>
            <a:chExt cx="2177" cy="1680"/>
          </a:xfrm>
        </p:grpSpPr>
        <p:sp>
          <p:nvSpPr>
            <p:cNvPr id="32781" name="Rectangle 12">
              <a:extLst>
                <a:ext uri="{FF2B5EF4-FFF2-40B4-BE49-F238E27FC236}">
                  <a16:creationId xmlns:a16="http://schemas.microsoft.com/office/drawing/2014/main" id="{2CB0F3F2-A414-FB4E-8584-60979B5A8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1520"/>
              <a:ext cx="182" cy="167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32782" name="Rectangle 13">
              <a:extLst>
                <a:ext uri="{FF2B5EF4-FFF2-40B4-BE49-F238E27FC236}">
                  <a16:creationId xmlns:a16="http://schemas.microsoft.com/office/drawing/2014/main" id="{CED9A1CD-7169-124A-82D2-A200AC95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246"/>
              <a:ext cx="544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32783" name="Rectangle 14">
              <a:extLst>
                <a:ext uri="{FF2B5EF4-FFF2-40B4-BE49-F238E27FC236}">
                  <a16:creationId xmlns:a16="http://schemas.microsoft.com/office/drawing/2014/main" id="{B4BA00CD-C6C2-C940-B20B-4ACD7271A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336"/>
              <a:ext cx="1633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32784" name="Freeform 22">
              <a:extLst>
                <a:ext uri="{FF2B5EF4-FFF2-40B4-BE49-F238E27FC236}">
                  <a16:creationId xmlns:a16="http://schemas.microsoft.com/office/drawing/2014/main" id="{CBB38E22-C72D-3D43-B123-12642E862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112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5" name="Freeform 24">
              <a:extLst>
                <a:ext uri="{FF2B5EF4-FFF2-40B4-BE49-F238E27FC236}">
                  <a16:creationId xmlns:a16="http://schemas.microsoft.com/office/drawing/2014/main" id="{8F40523E-532B-8849-B985-130CFFB77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067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6" name="Freeform 25">
              <a:extLst>
                <a:ext uri="{FF2B5EF4-FFF2-40B4-BE49-F238E27FC236}">
                  <a16:creationId xmlns:a16="http://schemas.microsoft.com/office/drawing/2014/main" id="{CA8B6A84-B7C2-454C-A7AA-FC0CD70FF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568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7" name="Freeform 26">
              <a:extLst>
                <a:ext uri="{FF2B5EF4-FFF2-40B4-BE49-F238E27FC236}">
                  <a16:creationId xmlns:a16="http://schemas.microsoft.com/office/drawing/2014/main" id="{31A1D954-BCFB-004C-9EDF-F09DEA56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523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8" name="Freeform 27">
              <a:extLst>
                <a:ext uri="{FF2B5EF4-FFF2-40B4-BE49-F238E27FC236}">
                  <a16:creationId xmlns:a16="http://schemas.microsoft.com/office/drawing/2014/main" id="{B21FED70-28D1-4A49-A3B9-7EE4A4B6B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659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9" name="Freeform 28">
              <a:extLst>
                <a:ext uri="{FF2B5EF4-FFF2-40B4-BE49-F238E27FC236}">
                  <a16:creationId xmlns:a16="http://schemas.microsoft.com/office/drawing/2014/main" id="{3C35255C-6F9F-904C-905D-43FC265C3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614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0" name="Freeform 29">
              <a:extLst>
                <a:ext uri="{FF2B5EF4-FFF2-40B4-BE49-F238E27FC236}">
                  <a16:creationId xmlns:a16="http://schemas.microsoft.com/office/drawing/2014/main" id="{B1F09D7C-DA28-D146-B88A-6975A892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749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1" name="Freeform 30">
              <a:extLst>
                <a:ext uri="{FF2B5EF4-FFF2-40B4-BE49-F238E27FC236}">
                  <a16:creationId xmlns:a16="http://schemas.microsoft.com/office/drawing/2014/main" id="{10459262-46AC-1B4B-9179-703D9709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704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2" name="Freeform 31">
              <a:extLst>
                <a:ext uri="{FF2B5EF4-FFF2-40B4-BE49-F238E27FC236}">
                  <a16:creationId xmlns:a16="http://schemas.microsoft.com/office/drawing/2014/main" id="{1A138279-1BC9-9749-B7CA-990144FF4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40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3" name="Freeform 32">
              <a:extLst>
                <a:ext uri="{FF2B5EF4-FFF2-40B4-BE49-F238E27FC236}">
                  <a16:creationId xmlns:a16="http://schemas.microsoft.com/office/drawing/2014/main" id="{616BBC7C-8559-3545-9BE9-974984F94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795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4" name="Freeform 33">
              <a:extLst>
                <a:ext uri="{FF2B5EF4-FFF2-40B4-BE49-F238E27FC236}">
                  <a16:creationId xmlns:a16="http://schemas.microsoft.com/office/drawing/2014/main" id="{2016A41F-23BC-3346-B08A-A60F9A89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931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5" name="Freeform 34">
              <a:extLst>
                <a:ext uri="{FF2B5EF4-FFF2-40B4-BE49-F238E27FC236}">
                  <a16:creationId xmlns:a16="http://schemas.microsoft.com/office/drawing/2014/main" id="{3120DECE-6A23-C94D-86B4-C89FB65A6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86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6" name="Freeform 35">
              <a:extLst>
                <a:ext uri="{FF2B5EF4-FFF2-40B4-BE49-F238E27FC236}">
                  <a16:creationId xmlns:a16="http://schemas.microsoft.com/office/drawing/2014/main" id="{96D4B037-5F4E-6844-9193-FEF064107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022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7" name="Freeform 36">
              <a:extLst>
                <a:ext uri="{FF2B5EF4-FFF2-40B4-BE49-F238E27FC236}">
                  <a16:creationId xmlns:a16="http://schemas.microsoft.com/office/drawing/2014/main" id="{7656FB7D-5194-494F-82E2-1BED5DE6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977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8" name="Freeform 37">
              <a:extLst>
                <a:ext uri="{FF2B5EF4-FFF2-40B4-BE49-F238E27FC236}">
                  <a16:creationId xmlns:a16="http://schemas.microsoft.com/office/drawing/2014/main" id="{B2049815-EB3E-4F42-8814-E32A16B1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158"/>
              <a:ext cx="154" cy="42"/>
            </a:xfrm>
            <a:custGeom>
              <a:avLst/>
              <a:gdLst>
                <a:gd name="T0" fmla="*/ 153 w 154"/>
                <a:gd name="T1" fmla="*/ 42 h 42"/>
                <a:gd name="T2" fmla="*/ 136 w 154"/>
                <a:gd name="T3" fmla="*/ 30 h 42"/>
                <a:gd name="T4" fmla="*/ 45 w 154"/>
                <a:gd name="T5" fmla="*/ 30 h 42"/>
                <a:gd name="T6" fmla="*/ 0 w 154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42"/>
                <a:gd name="T14" fmla="*/ 154 w 154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42">
                  <a:moveTo>
                    <a:pt x="153" y="42"/>
                  </a:moveTo>
                  <a:cubicBezTo>
                    <a:pt x="150" y="40"/>
                    <a:pt x="154" y="32"/>
                    <a:pt x="136" y="30"/>
                  </a:cubicBezTo>
                  <a:cubicBezTo>
                    <a:pt x="118" y="28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9" name="Freeform 38">
              <a:extLst>
                <a:ext uri="{FF2B5EF4-FFF2-40B4-BE49-F238E27FC236}">
                  <a16:creationId xmlns:a16="http://schemas.microsoft.com/office/drawing/2014/main" id="{ED7D26F9-CCEF-A54D-A353-9E1B4581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478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0" name="Freeform 39">
              <a:extLst>
                <a:ext uri="{FF2B5EF4-FFF2-40B4-BE49-F238E27FC236}">
                  <a16:creationId xmlns:a16="http://schemas.microsoft.com/office/drawing/2014/main" id="{A2FD91C1-86BF-1849-8704-39C6923E8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159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1" name="Freeform 40">
              <a:extLst>
                <a:ext uri="{FF2B5EF4-FFF2-40B4-BE49-F238E27FC236}">
                  <a16:creationId xmlns:a16="http://schemas.microsoft.com/office/drawing/2014/main" id="{3BA200B2-2F21-A149-9A06-4BA75452A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114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2" name="Freeform 41">
              <a:extLst>
                <a:ext uri="{FF2B5EF4-FFF2-40B4-BE49-F238E27FC236}">
                  <a16:creationId xmlns:a16="http://schemas.microsoft.com/office/drawing/2014/main" id="{724FE283-40A8-3B43-9FAC-4A4784CD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615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3" name="Freeform 42">
              <a:extLst>
                <a:ext uri="{FF2B5EF4-FFF2-40B4-BE49-F238E27FC236}">
                  <a16:creationId xmlns:a16="http://schemas.microsoft.com/office/drawing/2014/main" id="{A9291DB3-0674-B44D-A3D4-F6672742B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570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4" name="Freeform 43">
              <a:extLst>
                <a:ext uri="{FF2B5EF4-FFF2-40B4-BE49-F238E27FC236}">
                  <a16:creationId xmlns:a16="http://schemas.microsoft.com/office/drawing/2014/main" id="{A3EB943B-B0FF-4245-A982-047E1386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706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5" name="Freeform 44">
              <a:extLst>
                <a:ext uri="{FF2B5EF4-FFF2-40B4-BE49-F238E27FC236}">
                  <a16:creationId xmlns:a16="http://schemas.microsoft.com/office/drawing/2014/main" id="{7E56AE2F-A5CC-A14F-BBA2-8909CAFB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661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6" name="Freeform 45">
              <a:extLst>
                <a:ext uri="{FF2B5EF4-FFF2-40B4-BE49-F238E27FC236}">
                  <a16:creationId xmlns:a16="http://schemas.microsoft.com/office/drawing/2014/main" id="{A9BF7321-F7C5-1544-918E-6576B3CC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796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7" name="Freeform 46">
              <a:extLst>
                <a:ext uri="{FF2B5EF4-FFF2-40B4-BE49-F238E27FC236}">
                  <a16:creationId xmlns:a16="http://schemas.microsoft.com/office/drawing/2014/main" id="{394AD191-2C8C-894B-92BA-20715DD7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751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8" name="Freeform 47">
              <a:extLst>
                <a:ext uri="{FF2B5EF4-FFF2-40B4-BE49-F238E27FC236}">
                  <a16:creationId xmlns:a16="http://schemas.microsoft.com/office/drawing/2014/main" id="{6E62A07D-9665-A64A-BBA6-BF8DBC878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887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9" name="Freeform 48">
              <a:extLst>
                <a:ext uri="{FF2B5EF4-FFF2-40B4-BE49-F238E27FC236}">
                  <a16:creationId xmlns:a16="http://schemas.microsoft.com/office/drawing/2014/main" id="{5A939E02-2F97-E640-8826-5B3A53D7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842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0" name="Freeform 49">
              <a:extLst>
                <a:ext uri="{FF2B5EF4-FFF2-40B4-BE49-F238E27FC236}">
                  <a16:creationId xmlns:a16="http://schemas.microsoft.com/office/drawing/2014/main" id="{5CEE9F28-549E-1D41-AB61-2A472BB0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978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1" name="Freeform 50">
              <a:extLst>
                <a:ext uri="{FF2B5EF4-FFF2-40B4-BE49-F238E27FC236}">
                  <a16:creationId xmlns:a16="http://schemas.microsoft.com/office/drawing/2014/main" id="{100FD75E-FA79-4D48-B123-E502E055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933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2" name="Freeform 51">
              <a:extLst>
                <a:ext uri="{FF2B5EF4-FFF2-40B4-BE49-F238E27FC236}">
                  <a16:creationId xmlns:a16="http://schemas.microsoft.com/office/drawing/2014/main" id="{AD666384-46ED-C74F-A08E-283B343A6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069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3" name="Freeform 52">
              <a:extLst>
                <a:ext uri="{FF2B5EF4-FFF2-40B4-BE49-F238E27FC236}">
                  <a16:creationId xmlns:a16="http://schemas.microsoft.com/office/drawing/2014/main" id="{9AD4A106-C8D8-D84D-93AF-65439C05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024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4" name="Freeform 53">
              <a:extLst>
                <a:ext uri="{FF2B5EF4-FFF2-40B4-BE49-F238E27FC236}">
                  <a16:creationId xmlns:a16="http://schemas.microsoft.com/office/drawing/2014/main" id="{B67443AA-D6F6-494D-8E64-ADEACDFD4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205"/>
              <a:ext cx="154" cy="42"/>
            </a:xfrm>
            <a:custGeom>
              <a:avLst/>
              <a:gdLst>
                <a:gd name="T0" fmla="*/ 153 w 154"/>
                <a:gd name="T1" fmla="*/ 42 h 42"/>
                <a:gd name="T2" fmla="*/ 136 w 154"/>
                <a:gd name="T3" fmla="*/ 30 h 42"/>
                <a:gd name="T4" fmla="*/ 45 w 154"/>
                <a:gd name="T5" fmla="*/ 30 h 42"/>
                <a:gd name="T6" fmla="*/ 0 w 154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42"/>
                <a:gd name="T14" fmla="*/ 154 w 154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42">
                  <a:moveTo>
                    <a:pt x="153" y="42"/>
                  </a:moveTo>
                  <a:cubicBezTo>
                    <a:pt x="150" y="40"/>
                    <a:pt x="154" y="32"/>
                    <a:pt x="136" y="30"/>
                  </a:cubicBezTo>
                  <a:cubicBezTo>
                    <a:pt x="118" y="28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5" name="Freeform 54">
              <a:extLst>
                <a:ext uri="{FF2B5EF4-FFF2-40B4-BE49-F238E27FC236}">
                  <a16:creationId xmlns:a16="http://schemas.microsoft.com/office/drawing/2014/main" id="{9CA47E8C-4A12-1246-AABF-48EBE3BD3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525"/>
              <a:ext cx="180" cy="66"/>
            </a:xfrm>
            <a:custGeom>
              <a:avLst/>
              <a:gdLst>
                <a:gd name="T0" fmla="*/ 180 w 180"/>
                <a:gd name="T1" fmla="*/ 66 h 66"/>
                <a:gd name="T2" fmla="*/ 136 w 180"/>
                <a:gd name="T3" fmla="*/ 30 h 66"/>
                <a:gd name="T4" fmla="*/ 45 w 180"/>
                <a:gd name="T5" fmla="*/ 30 h 66"/>
                <a:gd name="T6" fmla="*/ 0 w 18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66"/>
                <a:gd name="T14" fmla="*/ 180 w 1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66">
                  <a:moveTo>
                    <a:pt x="180" y="66"/>
                  </a:moveTo>
                  <a:cubicBezTo>
                    <a:pt x="173" y="60"/>
                    <a:pt x="158" y="36"/>
                    <a:pt x="136" y="30"/>
                  </a:cubicBezTo>
                  <a:cubicBezTo>
                    <a:pt x="114" y="24"/>
                    <a:pt x="68" y="36"/>
                    <a:pt x="45" y="30"/>
                  </a:cubicBezTo>
                  <a:cubicBezTo>
                    <a:pt x="22" y="25"/>
                    <a:pt x="11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779" name="Text Box 56">
            <a:extLst>
              <a:ext uri="{FF2B5EF4-FFF2-40B4-BE49-F238E27FC236}">
                <a16:creationId xmlns:a16="http://schemas.microsoft.com/office/drawing/2014/main" id="{64B84B97-CE77-9949-A109-C10204CB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630238"/>
            <a:ext cx="42481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400"/>
              <a:t>Si voglia misurare la posizione lineare di un asse mediante due strumenti laser (quindi senza contatto)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400"/>
              <a:t>I due strumenti forniranno due misure condizionalmente indipendenti in quanto la loro misura dipenderà solo dallo stato del sistema e dalle caratteristiche di accuratezza di ogni singolo strumento preso singolarmente</a:t>
            </a:r>
          </a:p>
        </p:txBody>
      </p:sp>
      <p:sp>
        <p:nvSpPr>
          <p:cNvPr id="32780" name="Text Box 59">
            <a:extLst>
              <a:ext uri="{FF2B5EF4-FFF2-40B4-BE49-F238E27FC236}">
                <a16:creationId xmlns:a16="http://schemas.microsoft.com/office/drawing/2014/main" id="{6A58F891-643B-A747-881A-BDF39EAE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960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Indipendenza condizionata - Esempio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>
            <a:extLst>
              <a:ext uri="{FF2B5EF4-FFF2-40B4-BE49-F238E27FC236}">
                <a16:creationId xmlns:a16="http://schemas.microsoft.com/office/drawing/2014/main" id="{B6B8D8E8-1903-2D47-A58B-ADA41407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960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Indipendenza condizionata - Esempio</a:t>
            </a:r>
          </a:p>
        </p:txBody>
      </p:sp>
      <p:sp>
        <p:nvSpPr>
          <p:cNvPr id="34818" name="Text Box 5">
            <a:extLst>
              <a:ext uri="{FF2B5EF4-FFF2-40B4-BE49-F238E27FC236}">
                <a16:creationId xmlns:a16="http://schemas.microsoft.com/office/drawing/2014/main" id="{449BD9C4-9366-0C45-8D1D-8B560CA6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Supponiamo le misure abbiano una densità di probabilità normale ed effetto sistematico nullo: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C6C5A05B-498F-494C-9BE2-5A9D71A880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8" y="1347788"/>
          <a:ext cx="3984625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4" imgW="2336800" imgH="1066800" progId="Equation.DSMT4">
                  <p:embed/>
                </p:oleObj>
              </mc:Choice>
              <mc:Fallback>
                <p:oleObj name="Equation" r:id="rId4" imgW="23368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347788"/>
                        <a:ext cx="3984625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8">
            <a:extLst>
              <a:ext uri="{FF2B5EF4-FFF2-40B4-BE49-F238E27FC236}">
                <a16:creationId xmlns:a16="http://schemas.microsoft.com/office/drawing/2014/main" id="{161D22D7-4C83-6440-BA17-5E1195BF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4490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Dunque verrà fuori che:</a:t>
            </a:r>
          </a:p>
        </p:txBody>
      </p:sp>
      <p:graphicFrame>
        <p:nvGraphicFramePr>
          <p:cNvPr id="34821" name="Object 3">
            <a:extLst>
              <a:ext uri="{FF2B5EF4-FFF2-40B4-BE49-F238E27FC236}">
                <a16:creationId xmlns:a16="http://schemas.microsoft.com/office/drawing/2014/main" id="{0D3C55EB-B25F-0D41-A5F4-047A8A6BF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337050"/>
          <a:ext cx="57816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6" imgW="3390900" imgH="558800" progId="Equation.DSMT4">
                  <p:embed/>
                </p:oleObj>
              </mc:Choice>
              <mc:Fallback>
                <p:oleObj name="Equation" r:id="rId6" imgW="33909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337050"/>
                        <a:ext cx="57816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>
            <a:extLst>
              <a:ext uri="{FF2B5EF4-FFF2-40B4-BE49-F238E27FC236}">
                <a16:creationId xmlns:a16="http://schemas.microsoft.com/office/drawing/2014/main" id="{A426CEAC-4649-824C-B270-0B4E1414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960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Indipendenza condizionata - Esempio</a:t>
            </a:r>
          </a:p>
        </p:txBody>
      </p:sp>
      <p:sp>
        <p:nvSpPr>
          <p:cNvPr id="36866" name="Text Box 3">
            <a:extLst>
              <a:ext uri="{FF2B5EF4-FFF2-40B4-BE49-F238E27FC236}">
                <a16:creationId xmlns:a16="http://schemas.microsoft.com/office/drawing/2014/main" id="{4C21AD70-FFD4-A442-ABBC-72BC6B77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Rappresentiamo la probabilità congiunta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Nel caso in cui si abbia</a:t>
            </a:r>
          </a:p>
        </p:txBody>
      </p:sp>
      <p:graphicFrame>
        <p:nvGraphicFramePr>
          <p:cNvPr id="36867" name="Object 2">
            <a:extLst>
              <a:ext uri="{FF2B5EF4-FFF2-40B4-BE49-F238E27FC236}">
                <a16:creationId xmlns:a16="http://schemas.microsoft.com/office/drawing/2014/main" id="{17134D67-D080-3049-8DD8-CAACA07BEB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9475" y="400050"/>
          <a:ext cx="15382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4" imgW="901700" imgH="254000" progId="Equation.DSMT4">
                  <p:embed/>
                </p:oleObj>
              </mc:Choice>
              <mc:Fallback>
                <p:oleObj name="Equation" r:id="rId4" imgW="9017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400050"/>
                        <a:ext cx="15382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0928B1A9-BF52-804C-B58A-E75C106515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765175"/>
          <a:ext cx="13430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6" imgW="787400" imgH="254000" progId="Equation.DSMT4">
                  <p:embed/>
                </p:oleObj>
              </mc:Choice>
              <mc:Fallback>
                <p:oleObj name="Equation" r:id="rId6" imgW="7874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765175"/>
                        <a:ext cx="13430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13">
            <a:extLst>
              <a:ext uri="{FF2B5EF4-FFF2-40B4-BE49-F238E27FC236}">
                <a16:creationId xmlns:a16="http://schemas.microsoft.com/office/drawing/2014/main" id="{9F67E14A-11EB-FA45-B518-F91AF00E7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28797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Come era lecito aspettarsi il valore massimo di probabilità si ottiene per entrambe le misure pari a zero</a:t>
            </a:r>
          </a:p>
        </p:txBody>
      </p:sp>
      <p:pic>
        <p:nvPicPr>
          <p:cNvPr id="36870" name="Picture 15">
            <a:extLst>
              <a:ext uri="{FF2B5EF4-FFF2-40B4-BE49-F238E27FC236}">
                <a16:creationId xmlns:a16="http://schemas.microsoft.com/office/drawing/2014/main" id="{957C153B-8979-B54C-A393-7D038642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565785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>
            <a:extLst>
              <a:ext uri="{FF2B5EF4-FFF2-40B4-BE49-F238E27FC236}">
                <a16:creationId xmlns:a16="http://schemas.microsoft.com/office/drawing/2014/main" id="{09108E2D-7906-4242-990A-7A70CA84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Analizziamo ora un esempio in cui è presente </a:t>
            </a:r>
            <a:r>
              <a:rPr lang="it-IT" altLang="en-US" b="1">
                <a:solidFill>
                  <a:srgbClr val="FF0000"/>
                </a:solidFill>
              </a:rPr>
              <a:t>un effetto di carico</a:t>
            </a:r>
            <a:r>
              <a:rPr lang="it-IT" altLang="en-US"/>
              <a:t>:</a:t>
            </a:r>
          </a:p>
        </p:txBody>
      </p:sp>
      <p:sp>
        <p:nvSpPr>
          <p:cNvPr id="38914" name="Text Box 53">
            <a:extLst>
              <a:ext uri="{FF2B5EF4-FFF2-40B4-BE49-F238E27FC236}">
                <a16:creationId xmlns:a16="http://schemas.microsoft.com/office/drawing/2014/main" id="{FB9816A3-37E3-DD4A-89E2-B7984F14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73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Dipendenza condizionata - Esempio</a:t>
            </a:r>
          </a:p>
        </p:txBody>
      </p:sp>
      <p:sp>
        <p:nvSpPr>
          <p:cNvPr id="38915" name="Text Box 54">
            <a:extLst>
              <a:ext uri="{FF2B5EF4-FFF2-40B4-BE49-F238E27FC236}">
                <a16:creationId xmlns:a16="http://schemas.microsoft.com/office/drawing/2014/main" id="{10C0FAA9-C914-8248-A4C9-BE3AFDA5E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081088"/>
            <a:ext cx="316706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Si voglia misurare la posizione lineare di un asse mediante uno strumento laser ed un tastatore a riga ottica che pone a contatto il tastatore mediante una molla caricando la mensola connessa con la slitta di cui occorre controllare il moto</a:t>
            </a:r>
          </a:p>
        </p:txBody>
      </p:sp>
      <p:sp>
        <p:nvSpPr>
          <p:cNvPr id="38916" name="Text Box 55">
            <a:extLst>
              <a:ext uri="{FF2B5EF4-FFF2-40B4-BE49-F238E27FC236}">
                <a16:creationId xmlns:a16="http://schemas.microsoft.com/office/drawing/2014/main" id="{C1B50DA1-C823-3446-BD09-0C33B9B9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2238"/>
            <a:ext cx="8642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I due strumenti forniranno due misure condizionalmente dipendenti in quanto la loro misura dipenderà dal fatto che entrambi sono connessi in misurazione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In particolare sarà:</a:t>
            </a:r>
          </a:p>
        </p:txBody>
      </p:sp>
      <p:graphicFrame>
        <p:nvGraphicFramePr>
          <p:cNvPr id="38917" name="Object 2">
            <a:extLst>
              <a:ext uri="{FF2B5EF4-FFF2-40B4-BE49-F238E27FC236}">
                <a16:creationId xmlns:a16="http://schemas.microsoft.com/office/drawing/2014/main" id="{FB29F828-DEA8-FF43-BB32-C8BC5934A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9413" y="5230813"/>
          <a:ext cx="21669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Equation" r:id="rId4" imgW="1282700" imgH="254000" progId="Equation.DSMT4">
                  <p:embed/>
                </p:oleObj>
              </mc:Choice>
              <mc:Fallback>
                <p:oleObj name="Equation" r:id="rId4" imgW="12827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5230813"/>
                        <a:ext cx="216693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57">
            <a:extLst>
              <a:ext uri="{FF2B5EF4-FFF2-40B4-BE49-F238E27FC236}">
                <a16:creationId xmlns:a16="http://schemas.microsoft.com/office/drawing/2014/main" id="{4BF5F33F-5986-5745-B063-C4B900C3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253038"/>
            <a:ext cx="467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600"/>
              <a:t>(la misura z</a:t>
            </a:r>
            <a:r>
              <a:rPr lang="it-IT" altLang="en-US" sz="1600" baseline="-25000"/>
              <a:t>1</a:t>
            </a:r>
            <a:r>
              <a:rPr lang="it-IT" altLang="en-US" sz="1600"/>
              <a:t> è fornita dal laser, la z</a:t>
            </a:r>
            <a:r>
              <a:rPr lang="it-IT" altLang="en-US" sz="1600" baseline="-25000"/>
              <a:t>2</a:t>
            </a:r>
            <a:r>
              <a:rPr lang="it-IT" altLang="en-US" sz="1600"/>
              <a:t> dal tastatore)</a:t>
            </a:r>
          </a:p>
        </p:txBody>
      </p:sp>
      <p:sp>
        <p:nvSpPr>
          <p:cNvPr id="38919" name="Oval 2">
            <a:extLst>
              <a:ext uri="{FF2B5EF4-FFF2-40B4-BE49-F238E27FC236}">
                <a16:creationId xmlns:a16="http://schemas.microsoft.com/office/drawing/2014/main" id="{DA5CBCCD-EFD1-E947-B007-A7611E175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2050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8920" name="Rectangle 5">
            <a:extLst>
              <a:ext uri="{FF2B5EF4-FFF2-40B4-BE49-F238E27FC236}">
                <a16:creationId xmlns:a16="http://schemas.microsoft.com/office/drawing/2014/main" id="{A0FF201B-2B45-8D45-AA11-EA3E0007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2709863"/>
            <a:ext cx="28733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8921" name="Line 6">
            <a:extLst>
              <a:ext uri="{FF2B5EF4-FFF2-40B4-BE49-F238E27FC236}">
                <a16:creationId xmlns:a16="http://schemas.microsoft.com/office/drawing/2014/main" id="{BEA0E416-DF42-A545-AB4C-B373C6491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3725" y="2206625"/>
            <a:ext cx="0" cy="5032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2" name="Rectangle 7">
            <a:extLst>
              <a:ext uri="{FF2B5EF4-FFF2-40B4-BE49-F238E27FC236}">
                <a16:creationId xmlns:a16="http://schemas.microsoft.com/office/drawing/2014/main" id="{6497F84F-64DB-7D42-83D1-E7B0EC0D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708275"/>
            <a:ext cx="2873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8923" name="Rectangle 8">
            <a:extLst>
              <a:ext uri="{FF2B5EF4-FFF2-40B4-BE49-F238E27FC236}">
                <a16:creationId xmlns:a16="http://schemas.microsoft.com/office/drawing/2014/main" id="{0F59D0C0-FC9C-7F41-BB9F-FB2EC2484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278063"/>
            <a:ext cx="144463" cy="430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89EAB993-53E6-F042-9E8D-DC622C4E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001963"/>
            <a:ext cx="946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latin typeface="Script MT Bold" charset="0"/>
              </a:rPr>
              <a:t>Laser 1</a:t>
            </a: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F18411B9-44C7-2342-9516-E361E53D6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317750"/>
            <a:ext cx="17891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600">
                <a:latin typeface="Script MT Bold" charset="0"/>
              </a:rPr>
              <a:t>Riga ottica a tastatore 2 (encoder lineare con molla per asicurare il contatto)</a:t>
            </a: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99B13104-164D-A14E-8D34-B4075F90F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14128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7" name="Rectangle 17">
            <a:extLst>
              <a:ext uri="{FF2B5EF4-FFF2-40B4-BE49-F238E27FC236}">
                <a16:creationId xmlns:a16="http://schemas.microsoft.com/office/drawing/2014/main" id="{E37B1415-569E-2F4E-B8BF-41D701D10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5175"/>
            <a:ext cx="288925" cy="26654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8928" name="Rectangle 18">
            <a:extLst>
              <a:ext uri="{FF2B5EF4-FFF2-40B4-BE49-F238E27FC236}">
                <a16:creationId xmlns:a16="http://schemas.microsoft.com/office/drawing/2014/main" id="{9D090994-86FE-A746-A7B5-FACEF611A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917700"/>
            <a:ext cx="8636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8929" name="Rectangle 19">
            <a:extLst>
              <a:ext uri="{FF2B5EF4-FFF2-40B4-BE49-F238E27FC236}">
                <a16:creationId xmlns:a16="http://schemas.microsoft.com/office/drawing/2014/main" id="{D6E8328D-6CC8-CB44-B847-90033611B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60575"/>
            <a:ext cx="2592387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8930" name="Freeform 20">
            <a:extLst>
              <a:ext uri="{FF2B5EF4-FFF2-40B4-BE49-F238E27FC236}">
                <a16:creationId xmlns:a16="http://schemas.microsoft.com/office/drawing/2014/main" id="{62C7ADD7-3F4F-6F4B-97C8-4DC8A06F5CF7}"/>
              </a:ext>
            </a:extLst>
          </p:cNvPr>
          <p:cNvSpPr>
            <a:spLocks/>
          </p:cNvSpPr>
          <p:nvPr/>
        </p:nvSpPr>
        <p:spPr bwMode="auto">
          <a:xfrm>
            <a:off x="541338" y="3292475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1" name="Freeform 21">
            <a:extLst>
              <a:ext uri="{FF2B5EF4-FFF2-40B4-BE49-F238E27FC236}">
                <a16:creationId xmlns:a16="http://schemas.microsoft.com/office/drawing/2014/main" id="{7BCB6D43-5278-AA46-9409-9435D5A29FCB}"/>
              </a:ext>
            </a:extLst>
          </p:cNvPr>
          <p:cNvSpPr>
            <a:spLocks/>
          </p:cNvSpPr>
          <p:nvPr/>
        </p:nvSpPr>
        <p:spPr bwMode="auto">
          <a:xfrm>
            <a:off x="541338" y="322103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2" name="Freeform 22">
            <a:extLst>
              <a:ext uri="{FF2B5EF4-FFF2-40B4-BE49-F238E27FC236}">
                <a16:creationId xmlns:a16="http://schemas.microsoft.com/office/drawing/2014/main" id="{5712C615-0204-8C4B-BF8B-D97161A33ACC}"/>
              </a:ext>
            </a:extLst>
          </p:cNvPr>
          <p:cNvSpPr>
            <a:spLocks/>
          </p:cNvSpPr>
          <p:nvPr/>
        </p:nvSpPr>
        <p:spPr bwMode="auto">
          <a:xfrm>
            <a:off x="541338" y="2428875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3" name="Freeform 23">
            <a:extLst>
              <a:ext uri="{FF2B5EF4-FFF2-40B4-BE49-F238E27FC236}">
                <a16:creationId xmlns:a16="http://schemas.microsoft.com/office/drawing/2014/main" id="{960D6D55-4521-AE44-8598-0B2F1C1FB408}"/>
              </a:ext>
            </a:extLst>
          </p:cNvPr>
          <p:cNvSpPr>
            <a:spLocks/>
          </p:cNvSpPr>
          <p:nvPr/>
        </p:nvSpPr>
        <p:spPr bwMode="auto">
          <a:xfrm>
            <a:off x="541338" y="235743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4" name="Freeform 24">
            <a:extLst>
              <a:ext uri="{FF2B5EF4-FFF2-40B4-BE49-F238E27FC236}">
                <a16:creationId xmlns:a16="http://schemas.microsoft.com/office/drawing/2014/main" id="{8193C419-7F23-1644-B7C2-68CB4251DF38}"/>
              </a:ext>
            </a:extLst>
          </p:cNvPr>
          <p:cNvSpPr>
            <a:spLocks/>
          </p:cNvSpPr>
          <p:nvPr/>
        </p:nvSpPr>
        <p:spPr bwMode="auto">
          <a:xfrm>
            <a:off x="541338" y="257333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5" name="Freeform 25">
            <a:extLst>
              <a:ext uri="{FF2B5EF4-FFF2-40B4-BE49-F238E27FC236}">
                <a16:creationId xmlns:a16="http://schemas.microsoft.com/office/drawing/2014/main" id="{BBB6C082-521B-C94D-B630-94D8617D26A6}"/>
              </a:ext>
            </a:extLst>
          </p:cNvPr>
          <p:cNvSpPr>
            <a:spLocks/>
          </p:cNvSpPr>
          <p:nvPr/>
        </p:nvSpPr>
        <p:spPr bwMode="auto">
          <a:xfrm>
            <a:off x="541338" y="250190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6" name="Freeform 26">
            <a:extLst>
              <a:ext uri="{FF2B5EF4-FFF2-40B4-BE49-F238E27FC236}">
                <a16:creationId xmlns:a16="http://schemas.microsoft.com/office/drawing/2014/main" id="{6E62C6E3-E156-6545-B229-2F9FFA44FF16}"/>
              </a:ext>
            </a:extLst>
          </p:cNvPr>
          <p:cNvSpPr>
            <a:spLocks/>
          </p:cNvSpPr>
          <p:nvPr/>
        </p:nvSpPr>
        <p:spPr bwMode="auto">
          <a:xfrm>
            <a:off x="541338" y="2716213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7" name="Freeform 27">
            <a:extLst>
              <a:ext uri="{FF2B5EF4-FFF2-40B4-BE49-F238E27FC236}">
                <a16:creationId xmlns:a16="http://schemas.microsoft.com/office/drawing/2014/main" id="{17971849-DBDF-204B-B4EB-E1111F9A7FD4}"/>
              </a:ext>
            </a:extLst>
          </p:cNvPr>
          <p:cNvSpPr>
            <a:spLocks/>
          </p:cNvSpPr>
          <p:nvPr/>
        </p:nvSpPr>
        <p:spPr bwMode="auto">
          <a:xfrm>
            <a:off x="541338" y="2644775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8" name="Freeform 28">
            <a:extLst>
              <a:ext uri="{FF2B5EF4-FFF2-40B4-BE49-F238E27FC236}">
                <a16:creationId xmlns:a16="http://schemas.microsoft.com/office/drawing/2014/main" id="{EE094891-9BF1-664C-A40C-8ADF76FD2F56}"/>
              </a:ext>
            </a:extLst>
          </p:cNvPr>
          <p:cNvSpPr>
            <a:spLocks/>
          </p:cNvSpPr>
          <p:nvPr/>
        </p:nvSpPr>
        <p:spPr bwMode="auto">
          <a:xfrm>
            <a:off x="541338" y="2860675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9" name="Freeform 29">
            <a:extLst>
              <a:ext uri="{FF2B5EF4-FFF2-40B4-BE49-F238E27FC236}">
                <a16:creationId xmlns:a16="http://schemas.microsoft.com/office/drawing/2014/main" id="{6B4E774D-20F6-4242-BF01-D0A44055EADE}"/>
              </a:ext>
            </a:extLst>
          </p:cNvPr>
          <p:cNvSpPr>
            <a:spLocks/>
          </p:cNvSpPr>
          <p:nvPr/>
        </p:nvSpPr>
        <p:spPr bwMode="auto">
          <a:xfrm>
            <a:off x="541338" y="278923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0" name="Freeform 30">
            <a:extLst>
              <a:ext uri="{FF2B5EF4-FFF2-40B4-BE49-F238E27FC236}">
                <a16:creationId xmlns:a16="http://schemas.microsoft.com/office/drawing/2014/main" id="{BFBF0F51-AB41-3145-BAFB-61375BD0ED43}"/>
              </a:ext>
            </a:extLst>
          </p:cNvPr>
          <p:cNvSpPr>
            <a:spLocks/>
          </p:cNvSpPr>
          <p:nvPr/>
        </p:nvSpPr>
        <p:spPr bwMode="auto">
          <a:xfrm>
            <a:off x="541338" y="300513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1" name="Freeform 31">
            <a:extLst>
              <a:ext uri="{FF2B5EF4-FFF2-40B4-BE49-F238E27FC236}">
                <a16:creationId xmlns:a16="http://schemas.microsoft.com/office/drawing/2014/main" id="{9C3C1E76-8DE0-384B-82EF-956D7E4C0168}"/>
              </a:ext>
            </a:extLst>
          </p:cNvPr>
          <p:cNvSpPr>
            <a:spLocks/>
          </p:cNvSpPr>
          <p:nvPr/>
        </p:nvSpPr>
        <p:spPr bwMode="auto">
          <a:xfrm>
            <a:off x="541338" y="293370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2" name="Freeform 32">
            <a:extLst>
              <a:ext uri="{FF2B5EF4-FFF2-40B4-BE49-F238E27FC236}">
                <a16:creationId xmlns:a16="http://schemas.microsoft.com/office/drawing/2014/main" id="{209EE969-664B-7B4E-A1DE-58D04F263EA3}"/>
              </a:ext>
            </a:extLst>
          </p:cNvPr>
          <p:cNvSpPr>
            <a:spLocks/>
          </p:cNvSpPr>
          <p:nvPr/>
        </p:nvSpPr>
        <p:spPr bwMode="auto">
          <a:xfrm>
            <a:off x="541338" y="314960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3" name="Freeform 33">
            <a:extLst>
              <a:ext uri="{FF2B5EF4-FFF2-40B4-BE49-F238E27FC236}">
                <a16:creationId xmlns:a16="http://schemas.microsoft.com/office/drawing/2014/main" id="{1173AB35-5460-0D49-AC16-08F17881E203}"/>
              </a:ext>
            </a:extLst>
          </p:cNvPr>
          <p:cNvSpPr>
            <a:spLocks/>
          </p:cNvSpPr>
          <p:nvPr/>
        </p:nvSpPr>
        <p:spPr bwMode="auto">
          <a:xfrm>
            <a:off x="541338" y="3078163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4" name="Freeform 34">
            <a:extLst>
              <a:ext uri="{FF2B5EF4-FFF2-40B4-BE49-F238E27FC236}">
                <a16:creationId xmlns:a16="http://schemas.microsoft.com/office/drawing/2014/main" id="{B2B6EF31-3BD0-3E4B-87A1-66109520703A}"/>
              </a:ext>
            </a:extLst>
          </p:cNvPr>
          <p:cNvSpPr>
            <a:spLocks/>
          </p:cNvSpPr>
          <p:nvPr/>
        </p:nvSpPr>
        <p:spPr bwMode="auto">
          <a:xfrm>
            <a:off x="541338" y="3365500"/>
            <a:ext cx="244475" cy="66675"/>
          </a:xfrm>
          <a:custGeom>
            <a:avLst/>
            <a:gdLst>
              <a:gd name="T0" fmla="*/ 2147483646 w 154"/>
              <a:gd name="T1" fmla="*/ 2147483646 h 42"/>
              <a:gd name="T2" fmla="*/ 2147483646 w 154"/>
              <a:gd name="T3" fmla="*/ 2147483646 h 42"/>
              <a:gd name="T4" fmla="*/ 2147483646 w 154"/>
              <a:gd name="T5" fmla="*/ 2147483646 h 42"/>
              <a:gd name="T6" fmla="*/ 0 w 154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42"/>
              <a:gd name="T14" fmla="*/ 154 w 15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42">
                <a:moveTo>
                  <a:pt x="153" y="42"/>
                </a:moveTo>
                <a:cubicBezTo>
                  <a:pt x="150" y="40"/>
                  <a:pt x="154" y="32"/>
                  <a:pt x="136" y="30"/>
                </a:cubicBezTo>
                <a:cubicBezTo>
                  <a:pt x="118" y="28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5" name="Freeform 35">
            <a:extLst>
              <a:ext uri="{FF2B5EF4-FFF2-40B4-BE49-F238E27FC236}">
                <a16:creationId xmlns:a16="http://schemas.microsoft.com/office/drawing/2014/main" id="{D31CB659-628D-4641-81D0-824D559C61A0}"/>
              </a:ext>
            </a:extLst>
          </p:cNvPr>
          <p:cNvSpPr>
            <a:spLocks/>
          </p:cNvSpPr>
          <p:nvPr/>
        </p:nvSpPr>
        <p:spPr bwMode="auto">
          <a:xfrm>
            <a:off x="541338" y="228600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6" name="Freeform 36">
            <a:extLst>
              <a:ext uri="{FF2B5EF4-FFF2-40B4-BE49-F238E27FC236}">
                <a16:creationId xmlns:a16="http://schemas.microsoft.com/office/drawing/2014/main" id="{C85F170F-55F0-3542-936D-06246FDF96DD}"/>
              </a:ext>
            </a:extLst>
          </p:cNvPr>
          <p:cNvSpPr>
            <a:spLocks/>
          </p:cNvSpPr>
          <p:nvPr/>
        </p:nvSpPr>
        <p:spPr bwMode="auto">
          <a:xfrm>
            <a:off x="541338" y="177958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7" name="Freeform 37">
            <a:extLst>
              <a:ext uri="{FF2B5EF4-FFF2-40B4-BE49-F238E27FC236}">
                <a16:creationId xmlns:a16="http://schemas.microsoft.com/office/drawing/2014/main" id="{854D3847-FF5B-C641-81B4-184D8F3AB0F4}"/>
              </a:ext>
            </a:extLst>
          </p:cNvPr>
          <p:cNvSpPr>
            <a:spLocks/>
          </p:cNvSpPr>
          <p:nvPr/>
        </p:nvSpPr>
        <p:spPr bwMode="auto">
          <a:xfrm>
            <a:off x="541338" y="170815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8" name="Freeform 38">
            <a:extLst>
              <a:ext uri="{FF2B5EF4-FFF2-40B4-BE49-F238E27FC236}">
                <a16:creationId xmlns:a16="http://schemas.microsoft.com/office/drawing/2014/main" id="{C0E38930-DDB2-7544-988F-44A25C97CD20}"/>
              </a:ext>
            </a:extLst>
          </p:cNvPr>
          <p:cNvSpPr>
            <a:spLocks/>
          </p:cNvSpPr>
          <p:nvPr/>
        </p:nvSpPr>
        <p:spPr bwMode="auto">
          <a:xfrm>
            <a:off x="541338" y="91598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49" name="Freeform 39">
            <a:extLst>
              <a:ext uri="{FF2B5EF4-FFF2-40B4-BE49-F238E27FC236}">
                <a16:creationId xmlns:a16="http://schemas.microsoft.com/office/drawing/2014/main" id="{3C20BED8-6356-4B4C-82B8-39C8EF55307D}"/>
              </a:ext>
            </a:extLst>
          </p:cNvPr>
          <p:cNvSpPr>
            <a:spLocks/>
          </p:cNvSpPr>
          <p:nvPr/>
        </p:nvSpPr>
        <p:spPr bwMode="auto">
          <a:xfrm>
            <a:off x="541338" y="84455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0" name="Freeform 40">
            <a:extLst>
              <a:ext uri="{FF2B5EF4-FFF2-40B4-BE49-F238E27FC236}">
                <a16:creationId xmlns:a16="http://schemas.microsoft.com/office/drawing/2014/main" id="{2124E5EA-8B37-E64D-A02E-F386A4D1098D}"/>
              </a:ext>
            </a:extLst>
          </p:cNvPr>
          <p:cNvSpPr>
            <a:spLocks/>
          </p:cNvSpPr>
          <p:nvPr/>
        </p:nvSpPr>
        <p:spPr bwMode="auto">
          <a:xfrm>
            <a:off x="541338" y="106045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1" name="Freeform 41">
            <a:extLst>
              <a:ext uri="{FF2B5EF4-FFF2-40B4-BE49-F238E27FC236}">
                <a16:creationId xmlns:a16="http://schemas.microsoft.com/office/drawing/2014/main" id="{E3D2FD14-AD00-914F-BF79-05D0F296400A}"/>
              </a:ext>
            </a:extLst>
          </p:cNvPr>
          <p:cNvSpPr>
            <a:spLocks/>
          </p:cNvSpPr>
          <p:nvPr/>
        </p:nvSpPr>
        <p:spPr bwMode="auto">
          <a:xfrm>
            <a:off x="541338" y="989013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2" name="Freeform 42">
            <a:extLst>
              <a:ext uri="{FF2B5EF4-FFF2-40B4-BE49-F238E27FC236}">
                <a16:creationId xmlns:a16="http://schemas.microsoft.com/office/drawing/2014/main" id="{95B1F6E4-3615-A04B-BF7F-096049E71E41}"/>
              </a:ext>
            </a:extLst>
          </p:cNvPr>
          <p:cNvSpPr>
            <a:spLocks/>
          </p:cNvSpPr>
          <p:nvPr/>
        </p:nvSpPr>
        <p:spPr bwMode="auto">
          <a:xfrm>
            <a:off x="541338" y="1203325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3" name="Freeform 43">
            <a:extLst>
              <a:ext uri="{FF2B5EF4-FFF2-40B4-BE49-F238E27FC236}">
                <a16:creationId xmlns:a16="http://schemas.microsoft.com/office/drawing/2014/main" id="{CE589020-5661-6947-89D9-75CE8B4688A0}"/>
              </a:ext>
            </a:extLst>
          </p:cNvPr>
          <p:cNvSpPr>
            <a:spLocks/>
          </p:cNvSpPr>
          <p:nvPr/>
        </p:nvSpPr>
        <p:spPr bwMode="auto">
          <a:xfrm>
            <a:off x="541338" y="113188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4" name="Freeform 44">
            <a:extLst>
              <a:ext uri="{FF2B5EF4-FFF2-40B4-BE49-F238E27FC236}">
                <a16:creationId xmlns:a16="http://schemas.microsoft.com/office/drawing/2014/main" id="{7B7B551B-42AD-B740-AE3A-F6FE79D09521}"/>
              </a:ext>
            </a:extLst>
          </p:cNvPr>
          <p:cNvSpPr>
            <a:spLocks/>
          </p:cNvSpPr>
          <p:nvPr/>
        </p:nvSpPr>
        <p:spPr bwMode="auto">
          <a:xfrm>
            <a:off x="541338" y="1347788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5" name="Freeform 45">
            <a:extLst>
              <a:ext uri="{FF2B5EF4-FFF2-40B4-BE49-F238E27FC236}">
                <a16:creationId xmlns:a16="http://schemas.microsoft.com/office/drawing/2014/main" id="{5F265D51-D3FC-DD4E-9736-2716BF10A16C}"/>
              </a:ext>
            </a:extLst>
          </p:cNvPr>
          <p:cNvSpPr>
            <a:spLocks/>
          </p:cNvSpPr>
          <p:nvPr/>
        </p:nvSpPr>
        <p:spPr bwMode="auto">
          <a:xfrm>
            <a:off x="541338" y="127635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6" name="Freeform 46">
            <a:extLst>
              <a:ext uri="{FF2B5EF4-FFF2-40B4-BE49-F238E27FC236}">
                <a16:creationId xmlns:a16="http://schemas.microsoft.com/office/drawing/2014/main" id="{2C3449E4-A932-154A-9D8C-8C05D4887212}"/>
              </a:ext>
            </a:extLst>
          </p:cNvPr>
          <p:cNvSpPr>
            <a:spLocks/>
          </p:cNvSpPr>
          <p:nvPr/>
        </p:nvSpPr>
        <p:spPr bwMode="auto">
          <a:xfrm>
            <a:off x="541338" y="1492250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7" name="Freeform 47">
            <a:extLst>
              <a:ext uri="{FF2B5EF4-FFF2-40B4-BE49-F238E27FC236}">
                <a16:creationId xmlns:a16="http://schemas.microsoft.com/office/drawing/2014/main" id="{5344A778-29C7-F049-B1D1-6EB1018B7B27}"/>
              </a:ext>
            </a:extLst>
          </p:cNvPr>
          <p:cNvSpPr>
            <a:spLocks/>
          </p:cNvSpPr>
          <p:nvPr/>
        </p:nvSpPr>
        <p:spPr bwMode="auto">
          <a:xfrm>
            <a:off x="541338" y="1420813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8" name="Freeform 48">
            <a:extLst>
              <a:ext uri="{FF2B5EF4-FFF2-40B4-BE49-F238E27FC236}">
                <a16:creationId xmlns:a16="http://schemas.microsoft.com/office/drawing/2014/main" id="{CA7C4215-915F-A142-9708-E02EF970FD1F}"/>
              </a:ext>
            </a:extLst>
          </p:cNvPr>
          <p:cNvSpPr>
            <a:spLocks/>
          </p:cNvSpPr>
          <p:nvPr/>
        </p:nvSpPr>
        <p:spPr bwMode="auto">
          <a:xfrm>
            <a:off x="541338" y="1636713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59" name="Freeform 49">
            <a:extLst>
              <a:ext uri="{FF2B5EF4-FFF2-40B4-BE49-F238E27FC236}">
                <a16:creationId xmlns:a16="http://schemas.microsoft.com/office/drawing/2014/main" id="{46971078-F4D5-A849-8DB3-AB530215A4A6}"/>
              </a:ext>
            </a:extLst>
          </p:cNvPr>
          <p:cNvSpPr>
            <a:spLocks/>
          </p:cNvSpPr>
          <p:nvPr/>
        </p:nvSpPr>
        <p:spPr bwMode="auto">
          <a:xfrm>
            <a:off x="541338" y="1565275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60" name="Freeform 50">
            <a:extLst>
              <a:ext uri="{FF2B5EF4-FFF2-40B4-BE49-F238E27FC236}">
                <a16:creationId xmlns:a16="http://schemas.microsoft.com/office/drawing/2014/main" id="{09711D78-D73D-2049-89A9-C68B67FE5860}"/>
              </a:ext>
            </a:extLst>
          </p:cNvPr>
          <p:cNvSpPr>
            <a:spLocks/>
          </p:cNvSpPr>
          <p:nvPr/>
        </p:nvSpPr>
        <p:spPr bwMode="auto">
          <a:xfrm>
            <a:off x="541338" y="1852613"/>
            <a:ext cx="244475" cy="66675"/>
          </a:xfrm>
          <a:custGeom>
            <a:avLst/>
            <a:gdLst>
              <a:gd name="T0" fmla="*/ 2147483646 w 154"/>
              <a:gd name="T1" fmla="*/ 2147483646 h 42"/>
              <a:gd name="T2" fmla="*/ 2147483646 w 154"/>
              <a:gd name="T3" fmla="*/ 2147483646 h 42"/>
              <a:gd name="T4" fmla="*/ 2147483646 w 154"/>
              <a:gd name="T5" fmla="*/ 2147483646 h 42"/>
              <a:gd name="T6" fmla="*/ 0 w 154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42"/>
              <a:gd name="T14" fmla="*/ 154 w 15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42">
                <a:moveTo>
                  <a:pt x="153" y="42"/>
                </a:moveTo>
                <a:cubicBezTo>
                  <a:pt x="150" y="40"/>
                  <a:pt x="154" y="32"/>
                  <a:pt x="136" y="30"/>
                </a:cubicBezTo>
                <a:cubicBezTo>
                  <a:pt x="118" y="28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61" name="Freeform 51">
            <a:extLst>
              <a:ext uri="{FF2B5EF4-FFF2-40B4-BE49-F238E27FC236}">
                <a16:creationId xmlns:a16="http://schemas.microsoft.com/office/drawing/2014/main" id="{23D83B10-BFBD-214C-82FC-8541686D6956}"/>
              </a:ext>
            </a:extLst>
          </p:cNvPr>
          <p:cNvSpPr>
            <a:spLocks/>
          </p:cNvSpPr>
          <p:nvPr/>
        </p:nvSpPr>
        <p:spPr bwMode="auto">
          <a:xfrm>
            <a:off x="541338" y="773113"/>
            <a:ext cx="285750" cy="104775"/>
          </a:xfrm>
          <a:custGeom>
            <a:avLst/>
            <a:gdLst>
              <a:gd name="T0" fmla="*/ 2147483646 w 180"/>
              <a:gd name="T1" fmla="*/ 2147483646 h 66"/>
              <a:gd name="T2" fmla="*/ 2147483646 w 180"/>
              <a:gd name="T3" fmla="*/ 2147483646 h 66"/>
              <a:gd name="T4" fmla="*/ 2147483646 w 180"/>
              <a:gd name="T5" fmla="*/ 2147483646 h 66"/>
              <a:gd name="T6" fmla="*/ 0 w 180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66"/>
              <a:gd name="T14" fmla="*/ 180 w 18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66">
                <a:moveTo>
                  <a:pt x="180" y="66"/>
                </a:moveTo>
                <a:cubicBezTo>
                  <a:pt x="173" y="60"/>
                  <a:pt x="158" y="36"/>
                  <a:pt x="136" y="30"/>
                </a:cubicBezTo>
                <a:cubicBezTo>
                  <a:pt x="114" y="24"/>
                  <a:pt x="68" y="36"/>
                  <a:pt x="45" y="30"/>
                </a:cubicBezTo>
                <a:cubicBezTo>
                  <a:pt x="22" y="25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62" name="Text Box 52">
            <a:extLst>
              <a:ext uri="{FF2B5EF4-FFF2-40B4-BE49-F238E27FC236}">
                <a16:creationId xmlns:a16="http://schemas.microsoft.com/office/drawing/2014/main" id="{05935D2F-AC80-E640-876A-FE07A5A17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412875"/>
            <a:ext cx="2984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latin typeface="Script MT Bold" charset="0"/>
              </a:rPr>
              <a:t>x</a:t>
            </a:r>
          </a:p>
        </p:txBody>
      </p:sp>
      <p:grpSp>
        <p:nvGrpSpPr>
          <p:cNvPr id="38963" name="Group 63">
            <a:extLst>
              <a:ext uri="{FF2B5EF4-FFF2-40B4-BE49-F238E27FC236}">
                <a16:creationId xmlns:a16="http://schemas.microsoft.com/office/drawing/2014/main" id="{0ED94A45-BD2B-8E41-AFE3-E3D175ED8BCF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870075"/>
            <a:ext cx="2592387" cy="334963"/>
            <a:chOff x="703" y="1178"/>
            <a:chExt cx="1633" cy="211"/>
          </a:xfrm>
        </p:grpSpPr>
        <p:sp>
          <p:nvSpPr>
            <p:cNvPr id="38966" name="Freeform 58">
              <a:extLst>
                <a:ext uri="{FF2B5EF4-FFF2-40B4-BE49-F238E27FC236}">
                  <a16:creationId xmlns:a16="http://schemas.microsoft.com/office/drawing/2014/main" id="{88A545B7-3E9B-C14F-9348-8A28F669CD72}"/>
                </a:ext>
              </a:extLst>
            </p:cNvPr>
            <p:cNvSpPr>
              <a:spLocks/>
            </p:cNvSpPr>
            <p:nvPr/>
          </p:nvSpPr>
          <p:spPr bwMode="auto">
            <a:xfrm rot="-60000">
              <a:off x="703" y="1192"/>
              <a:ext cx="1633" cy="106"/>
            </a:xfrm>
            <a:custGeom>
              <a:avLst/>
              <a:gdLst>
                <a:gd name="T0" fmla="*/ 0 w 1633"/>
                <a:gd name="T1" fmla="*/ 91 h 106"/>
                <a:gd name="T2" fmla="*/ 907 w 1633"/>
                <a:gd name="T3" fmla="*/ 91 h 106"/>
                <a:gd name="T4" fmla="*/ 1633 w 1633"/>
                <a:gd name="T5" fmla="*/ 0 h 106"/>
                <a:gd name="T6" fmla="*/ 0 60000 65536"/>
                <a:gd name="T7" fmla="*/ 0 60000 65536"/>
                <a:gd name="T8" fmla="*/ 0 60000 65536"/>
                <a:gd name="T9" fmla="*/ 0 w 1633"/>
                <a:gd name="T10" fmla="*/ 0 h 106"/>
                <a:gd name="T11" fmla="*/ 1633 w 1633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106">
                  <a:moveTo>
                    <a:pt x="0" y="91"/>
                  </a:moveTo>
                  <a:cubicBezTo>
                    <a:pt x="317" y="98"/>
                    <a:pt x="635" y="106"/>
                    <a:pt x="907" y="91"/>
                  </a:cubicBezTo>
                  <a:cubicBezTo>
                    <a:pt x="1179" y="76"/>
                    <a:pt x="1406" y="38"/>
                    <a:pt x="163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67" name="Freeform 59">
              <a:extLst>
                <a:ext uri="{FF2B5EF4-FFF2-40B4-BE49-F238E27FC236}">
                  <a16:creationId xmlns:a16="http://schemas.microsoft.com/office/drawing/2014/main" id="{17187CC9-4641-3B49-AA88-2C859A070E20}"/>
                </a:ext>
              </a:extLst>
            </p:cNvPr>
            <p:cNvSpPr>
              <a:spLocks/>
            </p:cNvSpPr>
            <p:nvPr/>
          </p:nvSpPr>
          <p:spPr bwMode="auto">
            <a:xfrm rot="-60000">
              <a:off x="703" y="1283"/>
              <a:ext cx="1633" cy="106"/>
            </a:xfrm>
            <a:custGeom>
              <a:avLst/>
              <a:gdLst>
                <a:gd name="T0" fmla="*/ 0 w 1633"/>
                <a:gd name="T1" fmla="*/ 91 h 106"/>
                <a:gd name="T2" fmla="*/ 907 w 1633"/>
                <a:gd name="T3" fmla="*/ 91 h 106"/>
                <a:gd name="T4" fmla="*/ 1633 w 1633"/>
                <a:gd name="T5" fmla="*/ 0 h 106"/>
                <a:gd name="T6" fmla="*/ 0 60000 65536"/>
                <a:gd name="T7" fmla="*/ 0 60000 65536"/>
                <a:gd name="T8" fmla="*/ 0 60000 65536"/>
                <a:gd name="T9" fmla="*/ 0 w 1633"/>
                <a:gd name="T10" fmla="*/ 0 h 106"/>
                <a:gd name="T11" fmla="*/ 1633 w 1633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106">
                  <a:moveTo>
                    <a:pt x="0" y="91"/>
                  </a:moveTo>
                  <a:cubicBezTo>
                    <a:pt x="317" y="98"/>
                    <a:pt x="635" y="106"/>
                    <a:pt x="907" y="91"/>
                  </a:cubicBezTo>
                  <a:cubicBezTo>
                    <a:pt x="1179" y="76"/>
                    <a:pt x="1406" y="38"/>
                    <a:pt x="163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68" name="Line 62">
              <a:extLst>
                <a:ext uri="{FF2B5EF4-FFF2-40B4-BE49-F238E27FC236}">
                  <a16:creationId xmlns:a16="http://schemas.microsoft.com/office/drawing/2014/main" id="{1875D376-F978-F743-A77C-FADA72D03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117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3DC729C-DAD2-834A-A551-F0E5131DB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1638" y="1844675"/>
            <a:ext cx="0" cy="360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65" name="Text Box 52">
            <a:extLst>
              <a:ext uri="{FF2B5EF4-FFF2-40B4-BE49-F238E27FC236}">
                <a16:creationId xmlns:a16="http://schemas.microsoft.com/office/drawing/2014/main" id="{3B8E2CD5-F6A2-9247-AF66-D0DD3616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988" y="1827213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rgbClr val="FF0000"/>
                </a:solidFill>
                <a:latin typeface="Script MT Bold" charset="0"/>
              </a:rPr>
              <a:t>x</a:t>
            </a:r>
            <a:r>
              <a:rPr lang="it-IT" altLang="en-US" b="1" baseline="-25000">
                <a:solidFill>
                  <a:srgbClr val="FF0000"/>
                </a:solidFill>
                <a:latin typeface="Script MT Bold" charset="0"/>
              </a:rPr>
              <a:t>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>
            <a:extLst>
              <a:ext uri="{FF2B5EF4-FFF2-40B4-BE49-F238E27FC236}">
                <a16:creationId xmlns:a16="http://schemas.microsoft.com/office/drawing/2014/main" id="{7774AFBB-34A8-B54C-94EE-9F163328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73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Dipendenza condizionata - Esempio</a:t>
            </a:r>
          </a:p>
        </p:txBody>
      </p:sp>
      <p:sp>
        <p:nvSpPr>
          <p:cNvPr id="40962" name="Text Box 3">
            <a:extLst>
              <a:ext uri="{FF2B5EF4-FFF2-40B4-BE49-F238E27FC236}">
                <a16:creationId xmlns:a16="http://schemas.microsoft.com/office/drawing/2014/main" id="{0B5F1A97-2636-8B4F-A87D-9CE0F5EF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Supponiamo le misure abbiano, oltre all</a:t>
            </a:r>
            <a:r>
              <a:rPr lang="it-IT" altLang="it-IT"/>
              <a:t>’</a:t>
            </a:r>
            <a:r>
              <a:rPr lang="it-IT" altLang="en-US"/>
              <a:t>effetto di carico x</a:t>
            </a:r>
            <a:r>
              <a:rPr lang="it-IT" altLang="en-US" baseline="-25000"/>
              <a:t>c</a:t>
            </a:r>
            <a:r>
              <a:rPr lang="it-IT" altLang="en-US"/>
              <a:t>, una densità di probabilità normale:</a:t>
            </a:r>
          </a:p>
        </p:txBody>
      </p:sp>
      <p:graphicFrame>
        <p:nvGraphicFramePr>
          <p:cNvPr id="40963" name="Object 2">
            <a:extLst>
              <a:ext uri="{FF2B5EF4-FFF2-40B4-BE49-F238E27FC236}">
                <a16:creationId xmlns:a16="http://schemas.microsoft.com/office/drawing/2014/main" id="{1695BA46-8A8D-3144-8786-1A8BA3BC4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025" y="1347788"/>
          <a:ext cx="4656138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4" imgW="2730500" imgH="1066800" progId="Equation.DSMT4">
                  <p:embed/>
                </p:oleObj>
              </mc:Choice>
              <mc:Fallback>
                <p:oleObj name="Equation" r:id="rId4" imgW="27305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1347788"/>
                        <a:ext cx="4656138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5">
            <a:extLst>
              <a:ext uri="{FF2B5EF4-FFF2-40B4-BE49-F238E27FC236}">
                <a16:creationId xmlns:a16="http://schemas.microsoft.com/office/drawing/2014/main" id="{4FA66728-2CC5-184A-AA09-72E35906A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44900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Proviamo a valutare cosa succede se (</a:t>
            </a:r>
            <a:r>
              <a:rPr lang="it-IT" altLang="en-US">
                <a:solidFill>
                  <a:srgbClr val="FF3300"/>
                </a:solidFill>
              </a:rPr>
              <a:t>erroneamente!</a:t>
            </a:r>
            <a:r>
              <a:rPr lang="it-IT" altLang="en-US"/>
              <a:t>) ipotizziamo indipendenza condizionale:</a:t>
            </a:r>
          </a:p>
        </p:txBody>
      </p:sp>
      <p:graphicFrame>
        <p:nvGraphicFramePr>
          <p:cNvPr id="40965" name="Object 3">
            <a:extLst>
              <a:ext uri="{FF2B5EF4-FFF2-40B4-BE49-F238E27FC236}">
                <a16:creationId xmlns:a16="http://schemas.microsoft.com/office/drawing/2014/main" id="{FA6C1E2A-5807-9B46-878D-9A8F7E51A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638" y="4413250"/>
          <a:ext cx="64531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6" imgW="3784600" imgH="558800" progId="Equation.DSMT4">
                  <p:embed/>
                </p:oleObj>
              </mc:Choice>
              <mc:Fallback>
                <p:oleObj name="Equation" r:id="rId6" imgW="37846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4413250"/>
                        <a:ext cx="6453187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>
            <a:extLst>
              <a:ext uri="{FF2B5EF4-FFF2-40B4-BE49-F238E27FC236}">
                <a16:creationId xmlns:a16="http://schemas.microsoft.com/office/drawing/2014/main" id="{FBB84160-D188-7248-87ED-CA51ECF2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694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scalare</a:t>
            </a:r>
          </a:p>
        </p:txBody>
      </p:sp>
      <p:sp>
        <p:nvSpPr>
          <p:cNvPr id="6146" name="Text Box 3">
            <a:extLst>
              <a:ext uri="{FF2B5EF4-FFF2-40B4-BE49-F238E27FC236}">
                <a16:creationId xmlns:a16="http://schemas.microsoft.com/office/drawing/2014/main" id="{FC3EEEE9-5F31-E842-8C78-DE48E892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2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Si consideri uno stato x a valori continui, ad esempio la distanza da un target, e un</a:t>
            </a:r>
            <a:r>
              <a:rPr lang="it-IT" altLang="it-IT"/>
              <a:t>’</a:t>
            </a:r>
            <a:r>
              <a:rPr lang="it-IT" altLang="en-US"/>
              <a:t>osservazione z di questo stato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La funzione densità di probabilità per la distribuzione delle osservazioni del valor vero dello stato, si supponga Gaussiana (anche detta Distribuzione Normale) in cui le osservazioni sono distribuite con media </a:t>
            </a:r>
            <a:r>
              <a:rPr lang="it-IT" altLang="en-US">
                <a:latin typeface="Symbol" pitchFamily="2" charset="2"/>
              </a:rPr>
              <a:t></a:t>
            </a:r>
            <a:r>
              <a:rPr lang="it-IT" altLang="en-US"/>
              <a:t> e varianza </a:t>
            </a:r>
            <a:r>
              <a:rPr lang="it-IT" altLang="en-US">
                <a:latin typeface="Symbol" pitchFamily="2" charset="2"/>
              </a:rPr>
              <a:t></a:t>
            </a:r>
            <a:r>
              <a:rPr lang="it-IT" altLang="en-US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Si supponga di aver </a:t>
            </a:r>
            <a:r>
              <a:rPr lang="it-IT" altLang="en-US" b="1">
                <a:solidFill>
                  <a:srgbClr val="FF0000"/>
                </a:solidFill>
              </a:rPr>
              <a:t>effettuato una misura z</a:t>
            </a:r>
            <a:r>
              <a:rPr lang="it-IT" altLang="en-US" b="1" baseline="-25000">
                <a:solidFill>
                  <a:srgbClr val="FF0000"/>
                </a:solidFill>
              </a:rPr>
              <a:t>p</a:t>
            </a:r>
            <a:r>
              <a:rPr lang="it-IT" altLang="en-US" b="1">
                <a:solidFill>
                  <a:srgbClr val="FF0000"/>
                </a:solidFill>
              </a:rPr>
              <a:t> </a:t>
            </a:r>
            <a:r>
              <a:rPr lang="it-IT" altLang="en-US"/>
              <a:t>si può ricavare la </a:t>
            </a:r>
            <a:r>
              <a:rPr lang="it-IT" altLang="en-US" b="1"/>
              <a:t>funzione di verosimiglianza</a:t>
            </a:r>
            <a:r>
              <a:rPr lang="it-IT" altLang="en-US"/>
              <a:t> (dalle informazioni circa il sensore):</a:t>
            </a:r>
          </a:p>
        </p:txBody>
      </p:sp>
      <p:graphicFrame>
        <p:nvGraphicFramePr>
          <p:cNvPr id="6147" name="Object 2">
            <a:extLst>
              <a:ext uri="{FF2B5EF4-FFF2-40B4-BE49-F238E27FC236}">
                <a16:creationId xmlns:a16="http://schemas.microsoft.com/office/drawing/2014/main" id="{5B71AE7A-4A96-2F4B-B685-AF95B38436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2824163"/>
          <a:ext cx="318293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273300" imgH="482600" progId="Equation.DSMT4">
                  <p:embed/>
                </p:oleObj>
              </mc:Choice>
              <mc:Fallback>
                <p:oleObj name="Equation" r:id="rId4" imgW="22733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24163"/>
                        <a:ext cx="318293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6">
            <a:extLst>
              <a:ext uri="{FF2B5EF4-FFF2-40B4-BE49-F238E27FC236}">
                <a16:creationId xmlns:a16="http://schemas.microsoft.com/office/drawing/2014/main" id="{D20AEB82-28AD-F443-B002-B77C0CBB4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24288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Si voglia adesso combinarla con </a:t>
            </a:r>
            <a:r>
              <a:rPr lang="it-IT" altLang="en-US" b="1">
                <a:solidFill>
                  <a:srgbClr val="FF0000"/>
                </a:solidFill>
              </a:rPr>
              <a:t>l</a:t>
            </a:r>
            <a:r>
              <a:rPr lang="it-IT" altLang="it-IT" b="1">
                <a:solidFill>
                  <a:srgbClr val="FF0000"/>
                </a:solidFill>
              </a:rPr>
              <a:t>’</a:t>
            </a:r>
            <a:r>
              <a:rPr lang="it-IT" altLang="en-US" b="1">
                <a:solidFill>
                  <a:srgbClr val="FF0000"/>
                </a:solidFill>
              </a:rPr>
              <a:t>informazione precedente </a:t>
            </a:r>
            <a:r>
              <a:rPr lang="it-IT" altLang="en-US"/>
              <a:t>dello stato:</a:t>
            </a:r>
          </a:p>
        </p:txBody>
      </p:sp>
      <p:graphicFrame>
        <p:nvGraphicFramePr>
          <p:cNvPr id="6149" name="Object 3">
            <a:extLst>
              <a:ext uri="{FF2B5EF4-FFF2-40B4-BE49-F238E27FC236}">
                <a16:creationId xmlns:a16="http://schemas.microsoft.com/office/drawing/2014/main" id="{28DEF8A9-7515-904E-9ED9-69C6A6440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413250"/>
          <a:ext cx="30241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2095500" imgH="482600" progId="Equation.DSMT4">
                  <p:embed/>
                </p:oleObj>
              </mc:Choice>
              <mc:Fallback>
                <p:oleObj name="Equation" r:id="rId6" imgW="20955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13250"/>
                        <a:ext cx="30241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>
            <a:extLst>
              <a:ext uri="{FF2B5EF4-FFF2-40B4-BE49-F238E27FC236}">
                <a16:creationId xmlns:a16="http://schemas.microsoft.com/office/drawing/2014/main" id="{5F16B4A7-9B97-E548-BD36-CD63EB7D5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960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Indipendenza condizionata - Esempio</a:t>
            </a:r>
          </a:p>
        </p:txBody>
      </p:sp>
      <p:sp>
        <p:nvSpPr>
          <p:cNvPr id="43010" name="Text Box 3">
            <a:extLst>
              <a:ext uri="{FF2B5EF4-FFF2-40B4-BE49-F238E27FC236}">
                <a16:creationId xmlns:a16="http://schemas.microsoft.com/office/drawing/2014/main" id="{F2961137-59D5-9E46-B911-61216C9A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3675"/>
            <a:ext cx="86423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Rappresentiamo la probabilità congiunta (</a:t>
            </a:r>
            <a:r>
              <a:rPr lang="it-IT" altLang="en-US">
                <a:solidFill>
                  <a:srgbClr val="FF3300"/>
                </a:solidFill>
              </a:rPr>
              <a:t>errata</a:t>
            </a:r>
            <a:r>
              <a:rPr lang="it-IT" altLang="en-US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Nel caso in cui si abbia</a:t>
            </a:r>
          </a:p>
        </p:txBody>
      </p:sp>
      <p:graphicFrame>
        <p:nvGraphicFramePr>
          <p:cNvPr id="43011" name="Object 2">
            <a:extLst>
              <a:ext uri="{FF2B5EF4-FFF2-40B4-BE49-F238E27FC236}">
                <a16:creationId xmlns:a16="http://schemas.microsoft.com/office/drawing/2014/main" id="{BAA74706-69A2-E348-8C7F-48A5528F26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6100" y="188913"/>
          <a:ext cx="15382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4" imgW="901700" imgH="254000" progId="Equation.DSMT4">
                  <p:embed/>
                </p:oleObj>
              </mc:Choice>
              <mc:Fallback>
                <p:oleObj name="Equation" r:id="rId4" imgW="9017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188913"/>
                        <a:ext cx="153828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>
            <a:extLst>
              <a:ext uri="{FF2B5EF4-FFF2-40B4-BE49-F238E27FC236}">
                <a16:creationId xmlns:a16="http://schemas.microsoft.com/office/drawing/2014/main" id="{099221D9-77E7-2340-90E1-16DC6661B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588963"/>
          <a:ext cx="1343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6" imgW="787400" imgH="482600" progId="Equation.DSMT4">
                  <p:embed/>
                </p:oleObj>
              </mc:Choice>
              <mc:Fallback>
                <p:oleObj name="Equation" r:id="rId6" imgW="7874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88963"/>
                        <a:ext cx="13430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6">
            <a:extLst>
              <a:ext uri="{FF2B5EF4-FFF2-40B4-BE49-F238E27FC236}">
                <a16:creationId xmlns:a16="http://schemas.microsoft.com/office/drawing/2014/main" id="{4E6CD549-21DA-354F-A4F0-C76F29D94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4975"/>
            <a:ext cx="3744913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Inquadrando dall</a:t>
            </a:r>
            <a:r>
              <a:rPr lang="it-IT" altLang="it-IT"/>
              <a:t>’</a:t>
            </a:r>
            <a:r>
              <a:rPr lang="it-IT" altLang="en-US"/>
              <a:t>alto la densità di probabilità si nota come essa abbia adesso il valore massimo in corrispondenza della coppia di valori [0, 0.5]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Tale risultato è palesemente errato in quanto vorrebbe dire che l</a:t>
            </a:r>
            <a:r>
              <a:rPr lang="it-IT" altLang="it-IT"/>
              <a:t>’</a:t>
            </a:r>
            <a:r>
              <a:rPr lang="it-IT" altLang="en-US"/>
              <a:t>evento congiunto [0, 0.5] ha la massima probabilità di verificarsi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Sappiamo invece che il massimo si deve avere per:</a:t>
            </a:r>
          </a:p>
        </p:txBody>
      </p:sp>
      <p:graphicFrame>
        <p:nvGraphicFramePr>
          <p:cNvPr id="43014" name="Object 4">
            <a:extLst>
              <a:ext uri="{FF2B5EF4-FFF2-40B4-BE49-F238E27FC236}">
                <a16:creationId xmlns:a16="http://schemas.microsoft.com/office/drawing/2014/main" id="{49FEBC4C-95E8-B44A-80EA-524FF961C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5089525"/>
          <a:ext cx="17557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8" imgW="1028700" imgH="254000" progId="Equation.DSMT4">
                  <p:embed/>
                </p:oleObj>
              </mc:Choice>
              <mc:Fallback>
                <p:oleObj name="Equation" r:id="rId8" imgW="1028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89525"/>
                        <a:ext cx="17557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13">
            <a:extLst>
              <a:ext uri="{FF2B5EF4-FFF2-40B4-BE49-F238E27FC236}">
                <a16:creationId xmlns:a16="http://schemas.microsoft.com/office/drawing/2014/main" id="{1DFBDD43-EB3B-1F42-BA61-4715D3F9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40275"/>
            <a:ext cx="655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600" b="1">
                <a:solidFill>
                  <a:schemeClr val="folHlink"/>
                </a:solidFill>
              </a:rPr>
              <a:t>Sappiamo infatti che, se il tastatore è a contatto e la slitta si trova in x=0, il tastatore indurrà effetto di carico pari a 0.5, e di conseguenza il laser misurerà il valore 0.5 con la massima verosimiglianza</a:t>
            </a:r>
          </a:p>
        </p:txBody>
      </p:sp>
      <p:grpSp>
        <p:nvGrpSpPr>
          <p:cNvPr id="43016" name="Gruppo 1">
            <a:extLst>
              <a:ext uri="{FF2B5EF4-FFF2-40B4-BE49-F238E27FC236}">
                <a16:creationId xmlns:a16="http://schemas.microsoft.com/office/drawing/2014/main" id="{682E9F10-A80E-4343-A9AC-00DC5B7013D3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762000"/>
            <a:ext cx="5026025" cy="3986213"/>
            <a:chOff x="3995738" y="762000"/>
            <a:chExt cx="5026025" cy="3986213"/>
          </a:xfrm>
        </p:grpSpPr>
        <p:sp>
          <p:nvSpPr>
            <p:cNvPr id="43019" name="Text Box 9">
              <a:extLst>
                <a:ext uri="{FF2B5EF4-FFF2-40B4-BE49-F238E27FC236}">
                  <a16:creationId xmlns:a16="http://schemas.microsoft.com/office/drawing/2014/main" id="{8B0E2DEF-E022-774D-9DF5-382B1A85E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0" y="2497138"/>
              <a:ext cx="382588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>
                  <a:latin typeface="Script MT Bold" charset="0"/>
                </a:rPr>
                <a:t>z</a:t>
              </a:r>
              <a:r>
                <a:rPr lang="it-IT" altLang="en-US" baseline="-25000">
                  <a:latin typeface="Script MT Bold" charset="0"/>
                </a:rPr>
                <a:t>2</a:t>
              </a:r>
            </a:p>
          </p:txBody>
        </p:sp>
        <p:sp>
          <p:nvSpPr>
            <p:cNvPr id="43020" name="Text Box 10">
              <a:extLst>
                <a:ext uri="{FF2B5EF4-FFF2-40B4-BE49-F238E27FC236}">
                  <a16:creationId xmlns:a16="http://schemas.microsoft.com/office/drawing/2014/main" id="{CA496764-BE18-DA49-BD35-374ED342E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0013" y="4370388"/>
              <a:ext cx="382587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>
                  <a:latin typeface="Script MT Bold" charset="0"/>
                </a:rPr>
                <a:t>z</a:t>
              </a:r>
              <a:r>
                <a:rPr lang="it-IT" altLang="en-US" baseline="-25000">
                  <a:latin typeface="Script MT Bold" charset="0"/>
                </a:rPr>
                <a:t>1</a:t>
              </a:r>
            </a:p>
          </p:txBody>
        </p:sp>
        <p:pic>
          <p:nvPicPr>
            <p:cNvPr id="43021" name="Picture 8">
              <a:extLst>
                <a:ext uri="{FF2B5EF4-FFF2-40B4-BE49-F238E27FC236}">
                  <a16:creationId xmlns:a16="http://schemas.microsoft.com/office/drawing/2014/main" id="{74DF8B7F-B532-F746-BEC6-4EF7B4A67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914400"/>
              <a:ext cx="5026025" cy="377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2" name="AutoShape 12">
              <a:extLst>
                <a:ext uri="{FF2B5EF4-FFF2-40B4-BE49-F238E27FC236}">
                  <a16:creationId xmlns:a16="http://schemas.microsoft.com/office/drawing/2014/main" id="{7C694060-8AAC-2F4F-B8D6-F4E329D39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688" y="2138363"/>
              <a:ext cx="360363" cy="215900"/>
            </a:xfrm>
            <a:prstGeom prst="curvedDownArrow">
              <a:avLst>
                <a:gd name="adj1" fmla="val 33382"/>
                <a:gd name="adj2" fmla="val 66765"/>
                <a:gd name="adj3" fmla="val 3333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43023" name="Text Box 14">
              <a:extLst>
                <a:ext uri="{FF2B5EF4-FFF2-40B4-BE49-F238E27FC236}">
                  <a16:creationId xmlns:a16="http://schemas.microsoft.com/office/drawing/2014/main" id="{E9CE6C67-AB87-F248-A1E6-0E7FB025A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5481" y="1700808"/>
              <a:ext cx="1450975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b="1">
                  <a:solidFill>
                    <a:schemeClr val="folHlink"/>
                  </a:solidFill>
                </a:rPr>
                <a:t>Dovrebbe essere in [0.5, 0.5]</a:t>
              </a:r>
            </a:p>
          </p:txBody>
        </p:sp>
        <p:sp>
          <p:nvSpPr>
            <p:cNvPr id="43024" name="Text Box 15">
              <a:extLst>
                <a:ext uri="{FF2B5EF4-FFF2-40B4-BE49-F238E27FC236}">
                  <a16:creationId xmlns:a16="http://schemas.microsoft.com/office/drawing/2014/main" id="{305F0D6D-095E-4A40-9FB0-C7DFCC150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1556792"/>
              <a:ext cx="168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b="1">
                  <a:solidFill>
                    <a:schemeClr val="bg1"/>
                  </a:solidFill>
                </a:rPr>
                <a:t>Max in [0, 0.5]</a:t>
              </a:r>
            </a:p>
          </p:txBody>
        </p: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EDF71127-A4DC-9E41-8D87-BB05638D99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85507" y="2628106"/>
              <a:ext cx="37338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B84974B1-83D4-E64F-871C-735111A00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7200" y="2743200"/>
              <a:ext cx="45720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017" name="TextBox 1">
            <a:extLst>
              <a:ext uri="{FF2B5EF4-FFF2-40B4-BE49-F238E27FC236}">
                <a16:creationId xmlns:a16="http://schemas.microsoft.com/office/drawing/2014/main" id="{AF8C0364-6E8C-3246-AC96-E10104FC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28749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it-IT" sz="2400" i="1">
                <a:latin typeface="Times New Roman" panose="02020603050405020304" pitchFamily="18" charset="0"/>
              </a:rPr>
              <a:t>z</a:t>
            </a:r>
            <a:r>
              <a:rPr lang="en-GB" altLang="it-IT" sz="2400" i="1" baseline="-25000">
                <a:latin typeface="Times New Roman" panose="02020603050405020304" pitchFamily="18" charset="0"/>
              </a:rPr>
              <a:t>1</a:t>
            </a:r>
            <a:endParaRPr lang="en-GB" altLang="it-IT" i="1">
              <a:latin typeface="Times New Roman" panose="02020603050405020304" pitchFamily="18" charset="0"/>
            </a:endParaRPr>
          </a:p>
        </p:txBody>
      </p:sp>
      <p:sp>
        <p:nvSpPr>
          <p:cNvPr id="43018" name="TextBox 18">
            <a:extLst>
              <a:ext uri="{FF2B5EF4-FFF2-40B4-BE49-F238E27FC236}">
                <a16:creationId xmlns:a16="http://schemas.microsoft.com/office/drawing/2014/main" id="{82B33BAB-018D-8748-9FF4-8185C07E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5826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it-IT" sz="2400" i="1">
                <a:latin typeface="Times New Roman" panose="02020603050405020304" pitchFamily="18" charset="0"/>
              </a:rPr>
              <a:t>z</a:t>
            </a:r>
            <a:r>
              <a:rPr lang="en-GB" altLang="it-IT" sz="2400" i="1" baseline="-25000">
                <a:latin typeface="Times New Roman" panose="02020603050405020304" pitchFamily="18" charset="0"/>
              </a:rPr>
              <a:t>2</a:t>
            </a:r>
            <a:endParaRPr lang="en-GB" altLang="it-IT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>
            <a:extLst>
              <a:ext uri="{FF2B5EF4-FFF2-40B4-BE49-F238E27FC236}">
                <a16:creationId xmlns:a16="http://schemas.microsoft.com/office/drawing/2014/main" id="{301B73F2-C43C-484B-983C-FE04916B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73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Dipendenza condizionata - Esempio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AC0E9B89-F188-A14B-88D3-753A3B2C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>
                <a:solidFill>
                  <a:srgbClr val="FF3300"/>
                </a:solidFill>
              </a:rPr>
              <a:t>Persistiamo nell</a:t>
            </a:r>
            <a:r>
              <a:rPr lang="it-IT" altLang="it-IT" b="1">
                <a:solidFill>
                  <a:srgbClr val="FF3300"/>
                </a:solidFill>
              </a:rPr>
              <a:t>’</a:t>
            </a:r>
            <a:r>
              <a:rPr lang="it-IT" altLang="en-US" b="1">
                <a:solidFill>
                  <a:srgbClr val="FF3300"/>
                </a:solidFill>
              </a:rPr>
              <a:t>errore</a:t>
            </a:r>
            <a:r>
              <a:rPr lang="it-IT" altLang="en-US"/>
              <a:t> e valutiamo cosa succede se procediamo con la combinazione delle seguenti informazioni.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Dopo aver ottenuto le due misure seguenti:</a:t>
            </a:r>
          </a:p>
        </p:txBody>
      </p:sp>
      <p:graphicFrame>
        <p:nvGraphicFramePr>
          <p:cNvPr id="45059" name="Object 2">
            <a:extLst>
              <a:ext uri="{FF2B5EF4-FFF2-40B4-BE49-F238E27FC236}">
                <a16:creationId xmlns:a16="http://schemas.microsoft.com/office/drawing/2014/main" id="{68C7BFD8-4D6C-EF4C-BE74-F4ADE4B713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582863"/>
          <a:ext cx="45720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2654300" imgH="711200" progId="Equation.DSMT4">
                  <p:embed/>
                </p:oleObj>
              </mc:Choice>
              <mc:Fallback>
                <p:oleObj name="Equation" r:id="rId4" imgW="2654300" imgH="7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82863"/>
                        <a:ext cx="4572000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8">
            <a:extLst>
              <a:ext uri="{FF2B5EF4-FFF2-40B4-BE49-F238E27FC236}">
                <a16:creationId xmlns:a16="http://schemas.microsoft.com/office/drawing/2014/main" id="{A1EC1687-6A14-3A41-9183-2E72B9B7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84675"/>
            <a:ext cx="8642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Supponiamo di sapere che la corsa dell</a:t>
            </a:r>
            <a:r>
              <a:rPr lang="it-IT" altLang="it-IT"/>
              <a:t>’</a:t>
            </a:r>
            <a:r>
              <a:rPr lang="it-IT" altLang="en-US"/>
              <a:t>azionamento è limitata entro [-1 1] ed a ciascun valore assegniamo stesso livello di probabilità, ovvero una funzione rettangolare di densità di probabilità per P(x)</a:t>
            </a:r>
          </a:p>
        </p:txBody>
      </p:sp>
      <p:graphicFrame>
        <p:nvGraphicFramePr>
          <p:cNvPr id="45061" name="Object 3">
            <a:extLst>
              <a:ext uri="{FF2B5EF4-FFF2-40B4-BE49-F238E27FC236}">
                <a16:creationId xmlns:a16="http://schemas.microsoft.com/office/drawing/2014/main" id="{5A0613C6-2441-6445-90DC-CE5E7E20BC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627188"/>
          <a:ext cx="21447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6" imgW="1257300" imgH="228600" progId="Equation.DSMT4">
                  <p:embed/>
                </p:oleObj>
              </mc:Choice>
              <mc:Fallback>
                <p:oleObj name="Equation" r:id="rId6" imgW="1257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627188"/>
                        <a:ext cx="21447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>
            <a:extLst>
              <a:ext uri="{FF2B5EF4-FFF2-40B4-BE49-F238E27FC236}">
                <a16:creationId xmlns:a16="http://schemas.microsoft.com/office/drawing/2014/main" id="{92D547CE-2929-9746-ABA5-CE4C8A0C4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73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Dipendenza condizionata - Esempio</a:t>
            </a:r>
          </a:p>
        </p:txBody>
      </p:sp>
      <p:pic>
        <p:nvPicPr>
          <p:cNvPr id="47106" name="Picture 5">
            <a:extLst>
              <a:ext uri="{FF2B5EF4-FFF2-40B4-BE49-F238E27FC236}">
                <a16:creationId xmlns:a16="http://schemas.microsoft.com/office/drawing/2014/main" id="{7E35D229-06E2-BA44-B233-C6163986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7462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7" name="Object 2">
            <a:extLst>
              <a:ext uri="{FF2B5EF4-FFF2-40B4-BE49-F238E27FC236}">
                <a16:creationId xmlns:a16="http://schemas.microsoft.com/office/drawing/2014/main" id="{4D0E8EAD-7EDA-F746-881A-64D15A976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3525" y="1095375"/>
          <a:ext cx="5905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1095375"/>
                        <a:ext cx="5905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3">
            <a:extLst>
              <a:ext uri="{FF2B5EF4-FFF2-40B4-BE49-F238E27FC236}">
                <a16:creationId xmlns:a16="http://schemas.microsoft.com/office/drawing/2014/main" id="{F6DD5422-0098-DC41-9BC8-2645F258DB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75" y="2565400"/>
          <a:ext cx="1574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7" imgW="914400" imgH="254000" progId="Equation.DSMT4">
                  <p:embed/>
                </p:oleObj>
              </mc:Choice>
              <mc:Fallback>
                <p:oleObj name="Equation" r:id="rId7" imgW="9144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565400"/>
                        <a:ext cx="1574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4">
            <a:extLst>
              <a:ext uri="{FF2B5EF4-FFF2-40B4-BE49-F238E27FC236}">
                <a16:creationId xmlns:a16="http://schemas.microsoft.com/office/drawing/2014/main" id="{8BEC22AE-E76A-B04D-903B-4E76EB3A76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463" y="4283075"/>
          <a:ext cx="1598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quation" r:id="rId9" imgW="927100" imgH="254000" progId="Equation.DSMT4">
                  <p:embed/>
                </p:oleObj>
              </mc:Choice>
              <mc:Fallback>
                <p:oleObj name="Equation" r:id="rId9" imgW="9271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283075"/>
                        <a:ext cx="15986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9">
            <a:extLst>
              <a:ext uri="{FF2B5EF4-FFF2-40B4-BE49-F238E27FC236}">
                <a16:creationId xmlns:a16="http://schemas.microsoft.com/office/drawing/2014/main" id="{571C0E42-33D2-A148-8ABA-275A482E9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5159375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7111" name="Freeform 10">
            <a:extLst>
              <a:ext uri="{FF2B5EF4-FFF2-40B4-BE49-F238E27FC236}">
                <a16:creationId xmlns:a16="http://schemas.microsoft.com/office/drawing/2014/main" id="{3552049E-BEB2-D648-A0C6-CB28337068B7}"/>
              </a:ext>
            </a:extLst>
          </p:cNvPr>
          <p:cNvSpPr>
            <a:spLocks/>
          </p:cNvSpPr>
          <p:nvPr/>
        </p:nvSpPr>
        <p:spPr bwMode="auto">
          <a:xfrm>
            <a:off x="5334000" y="2212975"/>
            <a:ext cx="1143000" cy="682625"/>
          </a:xfrm>
          <a:custGeom>
            <a:avLst/>
            <a:gdLst>
              <a:gd name="T0" fmla="*/ 0 w 576"/>
              <a:gd name="T1" fmla="*/ 2147483646 h 430"/>
              <a:gd name="T2" fmla="*/ 2147483646 w 576"/>
              <a:gd name="T3" fmla="*/ 2147483646 h 430"/>
              <a:gd name="T4" fmla="*/ 2147483646 w 576"/>
              <a:gd name="T5" fmla="*/ 2147483646 h 430"/>
              <a:gd name="T6" fmla="*/ 2147483646 w 576"/>
              <a:gd name="T7" fmla="*/ 2147483646 h 430"/>
              <a:gd name="T8" fmla="*/ 2147483646 w 576"/>
              <a:gd name="T9" fmla="*/ 2147483646 h 430"/>
              <a:gd name="T10" fmla="*/ 2147483646 w 576"/>
              <a:gd name="T11" fmla="*/ 2147483646 h 4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430"/>
              <a:gd name="T20" fmla="*/ 576 w 576"/>
              <a:gd name="T21" fmla="*/ 430 h 4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430">
                <a:moveTo>
                  <a:pt x="0" y="142"/>
                </a:moveTo>
                <a:cubicBezTo>
                  <a:pt x="36" y="102"/>
                  <a:pt x="67" y="68"/>
                  <a:pt x="96" y="46"/>
                </a:cubicBezTo>
                <a:cubicBezTo>
                  <a:pt x="125" y="24"/>
                  <a:pt x="141" y="0"/>
                  <a:pt x="173" y="8"/>
                </a:cubicBezTo>
                <a:cubicBezTo>
                  <a:pt x="205" y="16"/>
                  <a:pt x="246" y="54"/>
                  <a:pt x="288" y="94"/>
                </a:cubicBezTo>
                <a:cubicBezTo>
                  <a:pt x="330" y="134"/>
                  <a:pt x="378" y="192"/>
                  <a:pt x="426" y="248"/>
                </a:cubicBezTo>
                <a:cubicBezTo>
                  <a:pt x="474" y="304"/>
                  <a:pt x="551" y="400"/>
                  <a:pt x="576" y="43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2" name="Freeform 11">
            <a:extLst>
              <a:ext uri="{FF2B5EF4-FFF2-40B4-BE49-F238E27FC236}">
                <a16:creationId xmlns:a16="http://schemas.microsoft.com/office/drawing/2014/main" id="{D33BFCD9-8DEB-C144-91BD-CE32419EBABC}"/>
              </a:ext>
            </a:extLst>
          </p:cNvPr>
          <p:cNvSpPr>
            <a:spLocks/>
          </p:cNvSpPr>
          <p:nvPr/>
        </p:nvSpPr>
        <p:spPr bwMode="auto">
          <a:xfrm>
            <a:off x="4953000" y="3810000"/>
            <a:ext cx="1295400" cy="838200"/>
          </a:xfrm>
          <a:custGeom>
            <a:avLst/>
            <a:gdLst>
              <a:gd name="T0" fmla="*/ 0 w 576"/>
              <a:gd name="T1" fmla="*/ 2147483646 h 430"/>
              <a:gd name="T2" fmla="*/ 2147483646 w 576"/>
              <a:gd name="T3" fmla="*/ 2147483646 h 430"/>
              <a:gd name="T4" fmla="*/ 2147483646 w 576"/>
              <a:gd name="T5" fmla="*/ 2147483646 h 430"/>
              <a:gd name="T6" fmla="*/ 2147483646 w 576"/>
              <a:gd name="T7" fmla="*/ 2147483646 h 430"/>
              <a:gd name="T8" fmla="*/ 2147483646 w 576"/>
              <a:gd name="T9" fmla="*/ 2147483646 h 430"/>
              <a:gd name="T10" fmla="*/ 2147483646 w 576"/>
              <a:gd name="T11" fmla="*/ 2147483646 h 4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430"/>
              <a:gd name="T20" fmla="*/ 576 w 576"/>
              <a:gd name="T21" fmla="*/ 430 h 4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430">
                <a:moveTo>
                  <a:pt x="0" y="142"/>
                </a:moveTo>
                <a:cubicBezTo>
                  <a:pt x="36" y="102"/>
                  <a:pt x="67" y="68"/>
                  <a:pt x="96" y="46"/>
                </a:cubicBezTo>
                <a:cubicBezTo>
                  <a:pt x="125" y="24"/>
                  <a:pt x="141" y="0"/>
                  <a:pt x="173" y="8"/>
                </a:cubicBezTo>
                <a:cubicBezTo>
                  <a:pt x="205" y="16"/>
                  <a:pt x="246" y="54"/>
                  <a:pt x="288" y="94"/>
                </a:cubicBezTo>
                <a:cubicBezTo>
                  <a:pt x="330" y="134"/>
                  <a:pt x="378" y="192"/>
                  <a:pt x="426" y="248"/>
                </a:cubicBezTo>
                <a:cubicBezTo>
                  <a:pt x="474" y="304"/>
                  <a:pt x="551" y="400"/>
                  <a:pt x="576" y="43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3" name="TextBox 1">
            <a:extLst>
              <a:ext uri="{FF2B5EF4-FFF2-40B4-BE49-F238E27FC236}">
                <a16:creationId xmlns:a16="http://schemas.microsoft.com/office/drawing/2014/main" id="{CF230894-2A1B-1C4A-82F6-C2057DD5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227647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it-IT" i="1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47114" name="TextBox 10">
            <a:extLst>
              <a:ext uri="{FF2B5EF4-FFF2-40B4-BE49-F238E27FC236}">
                <a16:creationId xmlns:a16="http://schemas.microsoft.com/office/drawing/2014/main" id="{44E9100C-21EF-AB42-8E6A-A81BABC8D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3913188"/>
            <a:ext cx="113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it-IT" i="1">
                <a:solidFill>
                  <a:srgbClr val="FF0000"/>
                </a:solidFill>
              </a:rPr>
              <a:t>Tastatore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>
            <a:extLst>
              <a:ext uri="{FF2B5EF4-FFF2-40B4-BE49-F238E27FC236}">
                <a16:creationId xmlns:a16="http://schemas.microsoft.com/office/drawing/2014/main" id="{3DA7B1C2-4100-E449-9E84-7C6A118C1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73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Dipendenza condizionata - Esempio</a:t>
            </a:r>
          </a:p>
        </p:txBody>
      </p:sp>
      <p:pic>
        <p:nvPicPr>
          <p:cNvPr id="49154" name="Picture 8">
            <a:extLst>
              <a:ext uri="{FF2B5EF4-FFF2-40B4-BE49-F238E27FC236}">
                <a16:creationId xmlns:a16="http://schemas.microsoft.com/office/drawing/2014/main" id="{B872A02E-E661-DF43-B647-AE8A0F20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3337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5" name="Object 2">
            <a:extLst>
              <a:ext uri="{FF2B5EF4-FFF2-40B4-BE49-F238E27FC236}">
                <a16:creationId xmlns:a16="http://schemas.microsoft.com/office/drawing/2014/main" id="{B27A3E9F-8D12-2F47-85AE-3247B0976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188913"/>
          <a:ext cx="51625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5" imgW="2997200" imgH="279400" progId="Equation.DSMT4">
                  <p:embed/>
                </p:oleObj>
              </mc:Choice>
              <mc:Fallback>
                <p:oleObj name="Equation" r:id="rId5" imgW="29972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8913"/>
                        <a:ext cx="51625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9">
            <a:extLst>
              <a:ext uri="{FF2B5EF4-FFF2-40B4-BE49-F238E27FC236}">
                <a16:creationId xmlns:a16="http://schemas.microsoft.com/office/drawing/2014/main" id="{20C42A7E-FDDF-7541-9B4F-AA717CD7B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836613"/>
            <a:ext cx="180022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en-US" b="1">
                <a:solidFill>
                  <a:srgbClr val="FF3300"/>
                </a:solidFill>
              </a:rPr>
              <a:t>Il valore massimo di probabilità per lo stato x condizionato alle misure 0.55 e 0.45 si ha per </a:t>
            </a:r>
            <a:r>
              <a:rPr lang="it-IT" altLang="en-US" sz="2400" b="1">
                <a:solidFill>
                  <a:srgbClr val="FF3300"/>
                </a:solidFill>
              </a:rPr>
              <a:t>0.25</a:t>
            </a:r>
            <a:r>
              <a:rPr lang="it-IT" altLang="en-US" b="1">
                <a:solidFill>
                  <a:srgbClr val="FF3300"/>
                </a:solidFill>
              </a:rPr>
              <a:t>!!!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en-US" b="1"/>
              <a:t>(dovrebbe essere invece 0 !!!)</a:t>
            </a:r>
            <a:endParaRPr lang="it-IT" altLang="en-US"/>
          </a:p>
        </p:txBody>
      </p:sp>
      <p:sp>
        <p:nvSpPr>
          <p:cNvPr id="49157" name="Text Box 10">
            <a:extLst>
              <a:ext uri="{FF2B5EF4-FFF2-40B4-BE49-F238E27FC236}">
                <a16:creationId xmlns:a16="http://schemas.microsoft.com/office/drawing/2014/main" id="{5B164301-FE98-F844-B39F-56680505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53673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i="1">
                <a:latin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>
            <a:extLst>
              <a:ext uri="{FF2B5EF4-FFF2-40B4-BE49-F238E27FC236}">
                <a16:creationId xmlns:a16="http://schemas.microsoft.com/office/drawing/2014/main" id="{7672BA26-40B9-1F42-AD1A-45A718E3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73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Dipendenza condizionata - Esempio</a:t>
            </a:r>
          </a:p>
        </p:txBody>
      </p:sp>
      <p:sp>
        <p:nvSpPr>
          <p:cNvPr id="51202" name="Text Box 4">
            <a:extLst>
              <a:ext uri="{FF2B5EF4-FFF2-40B4-BE49-F238E27FC236}">
                <a16:creationId xmlns:a16="http://schemas.microsoft.com/office/drawing/2014/main" id="{0EF55A61-5D83-0A42-8BE5-A10E43DDE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FF"/>
                </a:solidFill>
              </a:rPr>
              <a:t>… torniamo indietro e cerchiamo di fare le cose per bene!!!</a:t>
            </a:r>
          </a:p>
        </p:txBody>
      </p:sp>
      <p:sp>
        <p:nvSpPr>
          <p:cNvPr id="51203" name="Text Box 5">
            <a:extLst>
              <a:ext uri="{FF2B5EF4-FFF2-40B4-BE49-F238E27FC236}">
                <a16:creationId xmlns:a16="http://schemas.microsoft.com/office/drawing/2014/main" id="{AC00D9EB-5E38-134F-9531-66AE3A220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17600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Sappiamo che dobbiamo modellare la probabilità congiunta condizionata in maniera corretta!!!</a:t>
            </a:r>
          </a:p>
        </p:txBody>
      </p:sp>
      <p:graphicFrame>
        <p:nvGraphicFramePr>
          <p:cNvPr id="51204" name="Object 2">
            <a:extLst>
              <a:ext uri="{FF2B5EF4-FFF2-40B4-BE49-F238E27FC236}">
                <a16:creationId xmlns:a16="http://schemas.microsoft.com/office/drawing/2014/main" id="{AD7259B6-7B77-C941-B26F-F214A826C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6613" y="2152650"/>
          <a:ext cx="4527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4" imgW="2628900" imgH="279400" progId="Equation.DSMT4">
                  <p:embed/>
                </p:oleObj>
              </mc:Choice>
              <mc:Fallback>
                <p:oleObj name="Equation" r:id="rId4" imgW="26289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152650"/>
                        <a:ext cx="4527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Line 8">
            <a:extLst>
              <a:ext uri="{FF2B5EF4-FFF2-40B4-BE49-F238E27FC236}">
                <a16:creationId xmlns:a16="http://schemas.microsoft.com/office/drawing/2014/main" id="{443CEC81-8242-0042-AAF4-2B95C5E3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636838"/>
            <a:ext cx="11525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6" name="Text Box 9">
            <a:extLst>
              <a:ext uri="{FF2B5EF4-FFF2-40B4-BE49-F238E27FC236}">
                <a16:creationId xmlns:a16="http://schemas.microsoft.com/office/drawing/2014/main" id="{A558B37B-9425-2145-9BF6-A56CAE5A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32113"/>
            <a:ext cx="8642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u="sng"/>
              <a:t>Descriviamola a parole</a:t>
            </a:r>
            <a:r>
              <a:rPr lang="it-IT" altLang="en-US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se lo stato assume un valore </a:t>
            </a:r>
            <a:r>
              <a:rPr lang="it-IT" altLang="en-US">
                <a:solidFill>
                  <a:srgbClr val="FF3300"/>
                </a:solidFill>
              </a:rPr>
              <a:t>x</a:t>
            </a:r>
            <a:r>
              <a:rPr lang="it-IT" altLang="en-US"/>
              <a:t>, entrambe le misure assumeranno una massima probabilità in </a:t>
            </a:r>
            <a:r>
              <a:rPr lang="it-IT" altLang="en-US">
                <a:solidFill>
                  <a:srgbClr val="FF3300"/>
                </a:solidFill>
              </a:rPr>
              <a:t>x+x</a:t>
            </a:r>
            <a:r>
              <a:rPr lang="it-IT" altLang="en-US" baseline="-25000">
                <a:solidFill>
                  <a:srgbClr val="FF3300"/>
                </a:solidFill>
              </a:rPr>
              <a:t>c</a:t>
            </a:r>
            <a:r>
              <a:rPr lang="it-IT" altLang="en-US"/>
              <a:t> con deviazione standard pari a </a:t>
            </a:r>
            <a:r>
              <a:rPr lang="it-IT" altLang="en-US">
                <a:solidFill>
                  <a:srgbClr val="FF3300"/>
                </a:solidFill>
                <a:latin typeface="Symbol" pitchFamily="2" charset="2"/>
              </a:rPr>
              <a:t>s</a:t>
            </a:r>
            <a:r>
              <a:rPr lang="it-IT" altLang="en-US" baseline="-25000">
                <a:solidFill>
                  <a:srgbClr val="FF3300"/>
                </a:solidFill>
              </a:rPr>
              <a:t>zi</a:t>
            </a:r>
            <a:r>
              <a:rPr lang="it-IT" altLang="en-US"/>
              <a:t>, e quindi:</a:t>
            </a:r>
          </a:p>
        </p:txBody>
      </p:sp>
      <p:graphicFrame>
        <p:nvGraphicFramePr>
          <p:cNvPr id="51207" name="Object 3">
            <a:extLst>
              <a:ext uri="{FF2B5EF4-FFF2-40B4-BE49-F238E27FC236}">
                <a16:creationId xmlns:a16="http://schemas.microsoft.com/office/drawing/2014/main" id="{3576B8A7-2FEF-9F4A-830C-FE54D3C18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3" y="4700588"/>
          <a:ext cx="71453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6" imgW="4191000" imgH="558800" progId="Equation.DSMT4">
                  <p:embed/>
                </p:oleObj>
              </mc:Choice>
              <mc:Fallback>
                <p:oleObj name="Equation" r:id="rId6" imgW="41910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4700588"/>
                        <a:ext cx="7145337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Text Box 11">
            <a:extLst>
              <a:ext uri="{FF2B5EF4-FFF2-40B4-BE49-F238E27FC236}">
                <a16:creationId xmlns:a16="http://schemas.microsoft.com/office/drawing/2014/main" id="{5CB4B942-5C1A-1D40-A16D-DAFA0FD3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46563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u="sng"/>
              <a:t>Il modello matematico sarà</a:t>
            </a:r>
            <a:r>
              <a:rPr lang="it-IT" altLang="en-US"/>
              <a:t>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>
            <a:extLst>
              <a:ext uri="{FF2B5EF4-FFF2-40B4-BE49-F238E27FC236}">
                <a16:creationId xmlns:a16="http://schemas.microsoft.com/office/drawing/2014/main" id="{02A4F7E8-E235-7B46-97E2-A6A3875B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35713"/>
            <a:ext cx="473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>
                <a:latin typeface="Verdana" panose="020B0604030504040204" pitchFamily="34" charset="0"/>
              </a:rPr>
              <a:t>Dipendenza condizionata - Esempio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95C9D0C4-FA52-6648-AD72-F500FE51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>
            <a:extLst>
              <a:ext uri="{FF2B5EF4-FFF2-40B4-BE49-F238E27FC236}">
                <a16:creationId xmlns:a16="http://schemas.microsoft.com/office/drawing/2014/main" id="{84DD5963-C12C-AC40-94AC-B0AE87C4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95325"/>
            <a:ext cx="19081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en-US" b="1">
                <a:solidFill>
                  <a:srgbClr val="0000FF"/>
                </a:solidFill>
              </a:rPr>
              <a:t>Il valore massimo di probabilità per lo stato x condizionato alle misure 0.55 e 0.45 adesso vale 0</a:t>
            </a:r>
            <a:endParaRPr lang="it-IT" altLang="en-US">
              <a:solidFill>
                <a:srgbClr val="0000FF"/>
              </a:solidFill>
            </a:endParaRP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1A107A2C-9508-6D4B-A3CA-35DB8A04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3673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E6D940F7-433C-BA43-9FC9-AD3DA585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570288"/>
            <a:ext cx="20161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600"/>
              <a:t>Il valore stimato mediante fusione è corretto (per questo caso particolare coincide con il valore presunto vero dello stato)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A0C7A15D-8206-F04B-A7BF-3293A9E2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16563"/>
            <a:ext cx="633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600"/>
              <a:t>Notare: l</a:t>
            </a:r>
            <a:r>
              <a:rPr lang="it-IT" altLang="it-IT" sz="1600"/>
              <a:t>’</a:t>
            </a:r>
            <a:r>
              <a:rPr lang="it-IT" altLang="en-US" sz="1600"/>
              <a:t>effetto sistematico è stato compensato</a:t>
            </a:r>
          </a:p>
        </p:txBody>
      </p:sp>
      <p:graphicFrame>
        <p:nvGraphicFramePr>
          <p:cNvPr id="53255" name="Object 2">
            <a:extLst>
              <a:ext uri="{FF2B5EF4-FFF2-40B4-BE49-F238E27FC236}">
                <a16:creationId xmlns:a16="http://schemas.microsoft.com/office/drawing/2014/main" id="{B147F86D-BF78-DE45-8F66-3B7E96A66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52400"/>
          <a:ext cx="4527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5" imgW="2628900" imgH="279400" progId="Equation.DSMT4">
                  <p:embed/>
                </p:oleObj>
              </mc:Choice>
              <mc:Fallback>
                <p:oleObj name="Equation" r:id="rId5" imgW="26289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4527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>
            <a:extLst>
              <a:ext uri="{FF2B5EF4-FFF2-40B4-BE49-F238E27FC236}">
                <a16:creationId xmlns:a16="http://schemas.microsoft.com/office/drawing/2014/main" id="{EAA9CBE3-DFE3-AB46-8197-8F58F80E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284913"/>
            <a:ext cx="570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Forma ricorsiva</a:t>
            </a:r>
          </a:p>
        </p:txBody>
      </p:sp>
      <p:sp>
        <p:nvSpPr>
          <p:cNvPr id="55298" name="Text Box 3">
            <a:extLst>
              <a:ext uri="{FF2B5EF4-FFF2-40B4-BE49-F238E27FC236}">
                <a16:creationId xmlns:a16="http://schemas.microsoft.com/office/drawing/2014/main" id="{5E3D305F-5703-0F44-BE46-816FAAA5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La fusione delle informazioni di più sensori richiederebbe, in linea di principio, di memorizzare tutta l</a:t>
            </a:r>
            <a:r>
              <a:rPr lang="it-IT" altLang="it-IT"/>
              <a:t>’</a:t>
            </a:r>
            <a:r>
              <a:rPr lang="it-IT" altLang="en-US"/>
              <a:t>informazione passata e, all</a:t>
            </a:r>
            <a:r>
              <a:rPr lang="it-IT" altLang="it-IT"/>
              <a:t>’</a:t>
            </a:r>
            <a:r>
              <a:rPr lang="it-IT" altLang="en-US"/>
              <a:t>arrivo di una nuova k-esima informazione nella forma P(z</a:t>
            </a:r>
            <a:r>
              <a:rPr lang="it-IT" altLang="en-US" baseline="-25000"/>
              <a:t>k</a:t>
            </a:r>
            <a:r>
              <a:rPr lang="it-IT" altLang="en-US"/>
              <a:t>|x), di ricalcolare la probabilità complessiva aggiornata P(z</a:t>
            </a:r>
            <a:r>
              <a:rPr lang="it-IT" altLang="en-US" baseline="-25000"/>
              <a:t>1</a:t>
            </a:r>
            <a:r>
              <a:rPr lang="it-IT" altLang="en-US"/>
              <a:t> … z</a:t>
            </a:r>
            <a:r>
              <a:rPr lang="it-IT" altLang="en-US" baseline="-25000"/>
              <a:t>k</a:t>
            </a:r>
            <a:r>
              <a:rPr lang="it-IT" altLang="en-US"/>
              <a:t> | x)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Ma fortunatamente il teorema di Bayes si presta facilmente alla </a:t>
            </a:r>
            <a:r>
              <a:rPr lang="it-IT" altLang="en-US" b="1"/>
              <a:t>implementazione ricorsiva</a:t>
            </a:r>
            <a:r>
              <a:rPr lang="it-IT" altLang="en-US"/>
              <a:t>:</a:t>
            </a:r>
          </a:p>
        </p:txBody>
      </p:sp>
      <p:graphicFrame>
        <p:nvGraphicFramePr>
          <p:cNvPr id="55299" name="Object 2">
            <a:extLst>
              <a:ext uri="{FF2B5EF4-FFF2-40B4-BE49-F238E27FC236}">
                <a16:creationId xmlns:a16="http://schemas.microsoft.com/office/drawing/2014/main" id="{EAA5B4F3-FC73-CA42-846C-37F2057D3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898775"/>
          <a:ext cx="14414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4" imgW="927100" imgH="279400" progId="Equation.DSMT4">
                  <p:embed/>
                </p:oleObj>
              </mc:Choice>
              <mc:Fallback>
                <p:oleObj name="Equation" r:id="rId4" imgW="9271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898775"/>
                        <a:ext cx="14414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3">
            <a:extLst>
              <a:ext uri="{FF2B5EF4-FFF2-40B4-BE49-F238E27FC236}">
                <a16:creationId xmlns:a16="http://schemas.microsoft.com/office/drawing/2014/main" id="{17B64454-608A-E64E-B91E-90B2F5745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690938"/>
          <a:ext cx="2820987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6" imgW="1714500" imgH="1092200" progId="Equation.DSMT4">
                  <p:embed/>
                </p:oleObj>
              </mc:Choice>
              <mc:Fallback>
                <p:oleObj name="Equation" r:id="rId6" imgW="1714500" imgH="109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90938"/>
                        <a:ext cx="2820987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AutoShape 9">
            <a:extLst>
              <a:ext uri="{FF2B5EF4-FFF2-40B4-BE49-F238E27FC236}">
                <a16:creationId xmlns:a16="http://schemas.microsoft.com/office/drawing/2014/main" id="{AEDC6BE5-9C8C-1D4C-B09E-63AE13FDA6F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06132" y="4448969"/>
            <a:ext cx="722312" cy="215900"/>
          </a:xfrm>
          <a:prstGeom prst="curvedDownArrow">
            <a:avLst>
              <a:gd name="adj1" fmla="val 66912"/>
              <a:gd name="adj2" fmla="val 13382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en-US">
              <a:solidFill>
                <a:srgbClr val="FF3300"/>
              </a:solidFill>
            </a:endParaRPr>
          </a:p>
        </p:txBody>
      </p:sp>
      <p:sp>
        <p:nvSpPr>
          <p:cNvPr id="55302" name="Text Box 10">
            <a:extLst>
              <a:ext uri="{FF2B5EF4-FFF2-40B4-BE49-F238E27FC236}">
                <a16:creationId xmlns:a16="http://schemas.microsoft.com/office/drawing/2014/main" id="{4E130578-301D-E74B-B486-959E2543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122738"/>
            <a:ext cx="2813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Nel caso in cui valga l</a:t>
            </a:r>
            <a:r>
              <a:rPr lang="it-IT" altLang="it-IT"/>
              <a:t>’</a:t>
            </a:r>
            <a:r>
              <a:rPr lang="it-IT" altLang="en-US"/>
              <a:t>indipendenza condizionale</a:t>
            </a:r>
          </a:p>
        </p:txBody>
      </p:sp>
      <p:sp>
        <p:nvSpPr>
          <p:cNvPr id="55303" name="AutoShape 11">
            <a:extLst>
              <a:ext uri="{FF2B5EF4-FFF2-40B4-BE49-F238E27FC236}">
                <a16:creationId xmlns:a16="http://schemas.microsoft.com/office/drawing/2014/main" id="{FF6D7788-1D60-F747-91CB-E6E52ED16A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58431" y="4015582"/>
            <a:ext cx="722313" cy="215900"/>
          </a:xfrm>
          <a:prstGeom prst="curvedDownArrow">
            <a:avLst>
              <a:gd name="adj1" fmla="val 66912"/>
              <a:gd name="adj2" fmla="val 133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55304" name="Text Box 12">
            <a:extLst>
              <a:ext uri="{FF2B5EF4-FFF2-40B4-BE49-F238E27FC236}">
                <a16:creationId xmlns:a16="http://schemas.microsoft.com/office/drawing/2014/main" id="{AAF32F89-5774-E748-8BEF-2E4C6A75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684588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Bayes</a:t>
            </a:r>
          </a:p>
        </p:txBody>
      </p:sp>
      <p:sp>
        <p:nvSpPr>
          <p:cNvPr id="55305" name="AutoShape 13">
            <a:extLst>
              <a:ext uri="{FF2B5EF4-FFF2-40B4-BE49-F238E27FC236}">
                <a16:creationId xmlns:a16="http://schemas.microsoft.com/office/drawing/2014/main" id="{99CEA5BE-470F-A840-AE80-6528CADD16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58431" y="4952207"/>
            <a:ext cx="722313" cy="215900"/>
          </a:xfrm>
          <a:prstGeom prst="curvedDownArrow">
            <a:avLst>
              <a:gd name="adj1" fmla="val 66912"/>
              <a:gd name="adj2" fmla="val 133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55306" name="Text Box 14">
            <a:extLst>
              <a:ext uri="{FF2B5EF4-FFF2-40B4-BE49-F238E27FC236}">
                <a16:creationId xmlns:a16="http://schemas.microsoft.com/office/drawing/2014/main" id="{CE15B057-0102-7147-A316-09CB1043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0593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Bayes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76976-A236-5E49-BB43-C76A14A965E8}"/>
              </a:ext>
            </a:extLst>
          </p:cNvPr>
          <p:cNvSpPr/>
          <p:nvPr/>
        </p:nvSpPr>
        <p:spPr>
          <a:xfrm>
            <a:off x="2411413" y="3644900"/>
            <a:ext cx="1655762" cy="5492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23EA2A-71DF-8140-BD34-16063F94F66A}"/>
              </a:ext>
            </a:extLst>
          </p:cNvPr>
          <p:cNvSpPr/>
          <p:nvPr/>
        </p:nvSpPr>
        <p:spPr>
          <a:xfrm>
            <a:off x="1527175" y="4967288"/>
            <a:ext cx="2611438" cy="5508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>
            <a:extLst>
              <a:ext uri="{FF2B5EF4-FFF2-40B4-BE49-F238E27FC236}">
                <a16:creationId xmlns:a16="http://schemas.microsoft.com/office/drawing/2014/main" id="{94384EE1-5828-6B4B-9BB4-430646C2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284913"/>
            <a:ext cx="570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Forma ricorsiva</a:t>
            </a:r>
          </a:p>
        </p:txBody>
      </p:sp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7AF75BF3-9845-C348-AFE2-C348794543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692150"/>
          <a:ext cx="463867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4" imgW="2819400" imgH="787400" progId="Equation.DSMT4">
                  <p:embed/>
                </p:oleObj>
              </mc:Choice>
              <mc:Fallback>
                <p:oleObj name="Equation" r:id="rId4" imgW="28194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92150"/>
                        <a:ext cx="463867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>
            <a:extLst>
              <a:ext uri="{FF2B5EF4-FFF2-40B4-BE49-F238E27FC236}">
                <a16:creationId xmlns:a16="http://schemas.microsoft.com/office/drawing/2014/main" id="{EE40F238-08EB-D74A-B381-6269AA90B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979488"/>
          <a:ext cx="30591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6" imgW="1778000" imgH="279400" progId="Equation.DSMT4">
                  <p:embed/>
                </p:oleObj>
              </mc:Choice>
              <mc:Fallback>
                <p:oleObj name="Equation" r:id="rId6" imgW="17780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979488"/>
                        <a:ext cx="30591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AutoShape 6">
            <a:extLst>
              <a:ext uri="{FF2B5EF4-FFF2-40B4-BE49-F238E27FC236}">
                <a16:creationId xmlns:a16="http://schemas.microsoft.com/office/drawing/2014/main" id="{819F32C1-5081-C34D-BFE9-3D6D2FADC4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23618" y="1161257"/>
            <a:ext cx="722313" cy="215900"/>
          </a:xfrm>
          <a:prstGeom prst="curvedDownArrow">
            <a:avLst>
              <a:gd name="adj1" fmla="val 66912"/>
              <a:gd name="adj2" fmla="val 133824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en-US">
              <a:solidFill>
                <a:srgbClr val="FF3300"/>
              </a:solidFill>
            </a:endParaRPr>
          </a:p>
        </p:txBody>
      </p:sp>
      <p:graphicFrame>
        <p:nvGraphicFramePr>
          <p:cNvPr id="57349" name="Object 4">
            <a:extLst>
              <a:ext uri="{FF2B5EF4-FFF2-40B4-BE49-F238E27FC236}">
                <a16:creationId xmlns:a16="http://schemas.microsoft.com/office/drawing/2014/main" id="{CD2EF2BF-15E1-3E4A-AD21-03343E285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1525" y="3433763"/>
          <a:ext cx="44926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Equation" r:id="rId8" imgW="2730500" imgH="279400" progId="Equation.DSMT4">
                  <p:embed/>
                </p:oleObj>
              </mc:Choice>
              <mc:Fallback>
                <p:oleObj name="Equation" r:id="rId8" imgW="27305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433763"/>
                        <a:ext cx="44926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Line 8">
            <a:extLst>
              <a:ext uri="{FF2B5EF4-FFF2-40B4-BE49-F238E27FC236}">
                <a16:creationId xmlns:a16="http://schemas.microsoft.com/office/drawing/2014/main" id="{7F8FFE77-926D-054C-9347-4F18C6AE4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860800"/>
            <a:ext cx="915988" cy="47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1" name="Line 9">
            <a:extLst>
              <a:ext uri="{FF2B5EF4-FFF2-40B4-BE49-F238E27FC236}">
                <a16:creationId xmlns:a16="http://schemas.microsoft.com/office/drawing/2014/main" id="{581F3342-9D30-A940-8AE1-EC3DE5C31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388" y="3865563"/>
            <a:ext cx="7191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2" name="Text Box 10">
            <a:extLst>
              <a:ext uri="{FF2B5EF4-FFF2-40B4-BE49-F238E27FC236}">
                <a16:creationId xmlns:a16="http://schemas.microsoft.com/office/drawing/2014/main" id="{8F2E332F-3030-7347-B91E-8A90B976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3908425"/>
            <a:ext cx="2058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600">
                <a:solidFill>
                  <a:srgbClr val="FF3300"/>
                </a:solidFill>
              </a:rPr>
              <a:t>Fusione al passo k-1</a:t>
            </a:r>
          </a:p>
        </p:txBody>
      </p:sp>
      <p:sp>
        <p:nvSpPr>
          <p:cNvPr id="57353" name="Text Box 11">
            <a:extLst>
              <a:ext uri="{FF2B5EF4-FFF2-40B4-BE49-F238E27FC236}">
                <a16:creationId xmlns:a16="http://schemas.microsoft.com/office/drawing/2014/main" id="{632CDC61-870D-DF4E-B64C-63F7A2587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937000"/>
            <a:ext cx="2212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1600">
                <a:solidFill>
                  <a:srgbClr val="0000FF"/>
                </a:solidFill>
              </a:rPr>
              <a:t>Funzione di verosimiglianza della nuova informazione al passo k</a:t>
            </a:r>
          </a:p>
        </p:txBody>
      </p:sp>
      <p:sp>
        <p:nvSpPr>
          <p:cNvPr id="57354" name="Oval 12">
            <a:extLst>
              <a:ext uri="{FF2B5EF4-FFF2-40B4-BE49-F238E27FC236}">
                <a16:creationId xmlns:a16="http://schemas.microsoft.com/office/drawing/2014/main" id="{27ED70BD-829C-5B4C-A90C-2BE8B1E3C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3289300"/>
            <a:ext cx="1441450" cy="6477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57355" name="Text Box 13">
            <a:extLst>
              <a:ext uri="{FF2B5EF4-FFF2-40B4-BE49-F238E27FC236}">
                <a16:creationId xmlns:a16="http://schemas.microsoft.com/office/drawing/2014/main" id="{43F8C862-3CF9-5A4C-86F1-921D72A6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924175"/>
            <a:ext cx="273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600">
                <a:solidFill>
                  <a:srgbClr val="800000"/>
                </a:solidFill>
              </a:rPr>
              <a:t>Costante di normalizzazione</a:t>
            </a:r>
          </a:p>
        </p:txBody>
      </p:sp>
      <p:sp>
        <p:nvSpPr>
          <p:cNvPr id="57356" name="Line 14">
            <a:extLst>
              <a:ext uri="{FF2B5EF4-FFF2-40B4-BE49-F238E27FC236}">
                <a16:creationId xmlns:a16="http://schemas.microsoft.com/office/drawing/2014/main" id="{7DEDE5D9-563F-0A4F-B9ED-9DEE97191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860800"/>
            <a:ext cx="865188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7" name="Text Box 15">
            <a:extLst>
              <a:ext uri="{FF2B5EF4-FFF2-40B4-BE49-F238E27FC236}">
                <a16:creationId xmlns:a16="http://schemas.microsoft.com/office/drawing/2014/main" id="{F34764FE-F724-1E48-A73F-906F5214E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03663"/>
            <a:ext cx="187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600">
                <a:solidFill>
                  <a:srgbClr val="339933"/>
                </a:solidFill>
              </a:rPr>
              <a:t>Fusione al passo 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>
            <a:extLst>
              <a:ext uri="{FF2B5EF4-FFF2-40B4-BE49-F238E27FC236}">
                <a16:creationId xmlns:a16="http://schemas.microsoft.com/office/drawing/2014/main" id="{4FB20993-E7B5-F643-877D-520D7A93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284913"/>
            <a:ext cx="528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Forma ricorsiva – caso gaussiano</a:t>
            </a:r>
          </a:p>
        </p:txBody>
      </p:sp>
      <p:graphicFrame>
        <p:nvGraphicFramePr>
          <p:cNvPr id="59394" name="Object 2">
            <a:extLst>
              <a:ext uri="{FF2B5EF4-FFF2-40B4-BE49-F238E27FC236}">
                <a16:creationId xmlns:a16="http://schemas.microsoft.com/office/drawing/2014/main" id="{02CD08FA-9DF5-DE4E-92E7-9880AAF042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557338"/>
          <a:ext cx="3529013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4" imgW="2006600" imgH="965200" progId="Equation.DSMT4">
                  <p:embed/>
                </p:oleObj>
              </mc:Choice>
              <mc:Fallback>
                <p:oleObj name="Equation" r:id="rId4" imgW="2006600" imgH="96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7338"/>
                        <a:ext cx="3529013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Text Box 5">
            <a:extLst>
              <a:ext uri="{FF2B5EF4-FFF2-40B4-BE49-F238E27FC236}">
                <a16:creationId xmlns:a16="http://schemas.microsoft.com/office/drawing/2014/main" id="{EB68DD10-1631-DE40-AC8A-906C9AAC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Nel caso le densità di probabilità possano essere modellate mediante </a:t>
            </a:r>
            <a:r>
              <a:rPr lang="it-IT" altLang="en-US" b="1"/>
              <a:t>distribuzione normale</a:t>
            </a:r>
            <a:r>
              <a:rPr lang="it-IT" altLang="en-US"/>
              <a:t>, la ricorsione assume la seguente forma:</a:t>
            </a:r>
          </a:p>
        </p:txBody>
      </p:sp>
      <p:sp>
        <p:nvSpPr>
          <p:cNvPr id="59396" name="Text Box 7">
            <a:extLst>
              <a:ext uri="{FF2B5EF4-FFF2-40B4-BE49-F238E27FC236}">
                <a16:creationId xmlns:a16="http://schemas.microsoft.com/office/drawing/2014/main" id="{1A060A93-89F3-AA47-8382-8860CF82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24250"/>
            <a:ext cx="86423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dove:</a:t>
            </a:r>
          </a:p>
        </p:txBody>
      </p:sp>
      <p:graphicFrame>
        <p:nvGraphicFramePr>
          <p:cNvPr id="59397" name="Object 3">
            <a:extLst>
              <a:ext uri="{FF2B5EF4-FFF2-40B4-BE49-F238E27FC236}">
                <a16:creationId xmlns:a16="http://schemas.microsoft.com/office/drawing/2014/main" id="{78CC8DA3-0348-D248-A6F4-AEB7720E2D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313" y="4437063"/>
          <a:ext cx="129381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6" imgW="736600" imgH="482600" progId="Equation.DSMT4">
                  <p:embed/>
                </p:oleObj>
              </mc:Choice>
              <mc:Fallback>
                <p:oleObj name="Equation" r:id="rId6" imgW="7366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437063"/>
                        <a:ext cx="129381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4">
            <a:extLst>
              <a:ext uri="{FF2B5EF4-FFF2-40B4-BE49-F238E27FC236}">
                <a16:creationId xmlns:a16="http://schemas.microsoft.com/office/drawing/2014/main" id="{A70D243D-8421-9248-A9CD-381BF614C4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5263" y="4649788"/>
          <a:ext cx="981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Equation" r:id="rId8" imgW="558800" imgH="241300" progId="Equation.DSMT4">
                  <p:embed/>
                </p:oleObj>
              </mc:Choice>
              <mc:Fallback>
                <p:oleObj name="Equation" r:id="rId8" imgW="5588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4649788"/>
                        <a:ext cx="981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AutoShape 10">
            <a:extLst>
              <a:ext uri="{FF2B5EF4-FFF2-40B4-BE49-F238E27FC236}">
                <a16:creationId xmlns:a16="http://schemas.microsoft.com/office/drawing/2014/main" id="{03C9F86A-5027-5745-A3CE-7A469D09C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652963"/>
            <a:ext cx="504825" cy="4333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00" name="Text Box 11">
            <a:extLst>
              <a:ext uri="{FF2B5EF4-FFF2-40B4-BE49-F238E27FC236}">
                <a16:creationId xmlns:a16="http://schemas.microsoft.com/office/drawing/2014/main" id="{124F9715-E146-9547-A15E-B74FA1EA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205038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400">
                <a:solidFill>
                  <a:srgbClr val="0000FF"/>
                </a:solidFill>
              </a:rPr>
              <a:t>Filtraggio bayesiano</a:t>
            </a:r>
          </a:p>
        </p:txBody>
      </p:sp>
      <p:sp>
        <p:nvSpPr>
          <p:cNvPr id="59401" name="Freeform 13">
            <a:extLst>
              <a:ext uri="{FF2B5EF4-FFF2-40B4-BE49-F238E27FC236}">
                <a16:creationId xmlns:a16="http://schemas.microsoft.com/office/drawing/2014/main" id="{DEAEDCB5-4A05-B447-B30C-83EED5FB5B49}"/>
              </a:ext>
            </a:extLst>
          </p:cNvPr>
          <p:cNvSpPr>
            <a:spLocks/>
          </p:cNvSpPr>
          <p:nvPr/>
        </p:nvSpPr>
        <p:spPr bwMode="auto">
          <a:xfrm>
            <a:off x="4356100" y="1700213"/>
            <a:ext cx="360363" cy="1584325"/>
          </a:xfrm>
          <a:custGeom>
            <a:avLst/>
            <a:gdLst>
              <a:gd name="T0" fmla="*/ 2147483646 w 227"/>
              <a:gd name="T1" fmla="*/ 0 h 998"/>
              <a:gd name="T2" fmla="*/ 2147483646 w 227"/>
              <a:gd name="T3" fmla="*/ 0 h 998"/>
              <a:gd name="T4" fmla="*/ 2147483646 w 227"/>
              <a:gd name="T5" fmla="*/ 2147483646 h 998"/>
              <a:gd name="T6" fmla="*/ 2147483646 w 227"/>
              <a:gd name="T7" fmla="*/ 2147483646 h 998"/>
              <a:gd name="T8" fmla="*/ 2147483646 w 227"/>
              <a:gd name="T9" fmla="*/ 2147483646 h 998"/>
              <a:gd name="T10" fmla="*/ 2147483646 w 227"/>
              <a:gd name="T11" fmla="*/ 2147483646 h 998"/>
              <a:gd name="T12" fmla="*/ 0 w 227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7"/>
              <a:gd name="T22" fmla="*/ 0 h 998"/>
              <a:gd name="T23" fmla="*/ 227 w 227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7" h="998">
                <a:moveTo>
                  <a:pt x="45" y="0"/>
                </a:moveTo>
                <a:lnTo>
                  <a:pt x="136" y="0"/>
                </a:lnTo>
                <a:lnTo>
                  <a:pt x="136" y="409"/>
                </a:lnTo>
                <a:lnTo>
                  <a:pt x="227" y="499"/>
                </a:lnTo>
                <a:lnTo>
                  <a:pt x="136" y="590"/>
                </a:lnTo>
                <a:lnTo>
                  <a:pt x="136" y="998"/>
                </a:lnTo>
                <a:lnTo>
                  <a:pt x="0" y="99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2">
            <a:extLst>
              <a:ext uri="{FF2B5EF4-FFF2-40B4-BE49-F238E27FC236}">
                <a16:creationId xmlns:a16="http://schemas.microsoft.com/office/drawing/2014/main" id="{94BC0BD3-090D-C04B-B0EC-79FDA607F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8" y="2560638"/>
          <a:ext cx="8548687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5168900" imgH="965200" progId="Equation.DSMT4">
                  <p:embed/>
                </p:oleObj>
              </mc:Choice>
              <mc:Fallback>
                <p:oleObj name="Equation" r:id="rId4" imgW="5168900" imgH="96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560638"/>
                        <a:ext cx="8548687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Text Box 5">
            <a:extLst>
              <a:ext uri="{FF2B5EF4-FFF2-40B4-BE49-F238E27FC236}">
                <a16:creationId xmlns:a16="http://schemas.microsoft.com/office/drawing/2014/main" id="{8B83D2DC-76B7-8945-A62B-B4E3DE78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Il teorema di Bayes può essere applicato direttamente per combinare questa informazione precedente con l</a:t>
            </a:r>
            <a:r>
              <a:rPr lang="it-IT" altLang="it-IT"/>
              <a:t>’</a:t>
            </a:r>
            <a:r>
              <a:rPr lang="it-IT" altLang="en-US"/>
              <a:t>informazione del sensore 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823C57D6-494E-564C-8F14-CD32CE790B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038225"/>
          <a:ext cx="39481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6" imgW="2374900" imgH="444500" progId="Equation.DSMT4">
                  <p:embed/>
                </p:oleObj>
              </mc:Choice>
              <mc:Fallback>
                <p:oleObj name="Equation" r:id="rId6" imgW="23749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38225"/>
                        <a:ext cx="394811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7">
            <a:extLst>
              <a:ext uri="{FF2B5EF4-FFF2-40B4-BE49-F238E27FC236}">
                <a16:creationId xmlns:a16="http://schemas.microsoft.com/office/drawing/2014/main" id="{1BAC2515-B09C-F840-9482-CE900947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95488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E quindi:</a:t>
            </a:r>
          </a:p>
        </p:txBody>
      </p:sp>
      <p:sp>
        <p:nvSpPr>
          <p:cNvPr id="8197" name="Rectangle 9">
            <a:extLst>
              <a:ext uri="{FF2B5EF4-FFF2-40B4-BE49-F238E27FC236}">
                <a16:creationId xmlns:a16="http://schemas.microsoft.com/office/drawing/2014/main" id="{B72590E1-4C99-984B-AAA9-891900DF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4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graphicFrame>
        <p:nvGraphicFramePr>
          <p:cNvPr id="8198" name="Object 4">
            <a:extLst>
              <a:ext uri="{FF2B5EF4-FFF2-40B4-BE49-F238E27FC236}">
                <a16:creationId xmlns:a16="http://schemas.microsoft.com/office/drawing/2014/main" id="{E62BA42F-700C-5649-9E27-D10461737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0550" y="3803650"/>
          <a:ext cx="344805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8" imgW="1790700" imgH="965200" progId="Equation.DSMT4">
                  <p:embed/>
                </p:oleObj>
              </mc:Choice>
              <mc:Fallback>
                <p:oleObj name="Equation" r:id="rId8" imgW="1790700" imgH="965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803650"/>
                        <a:ext cx="3448050" cy="1865313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10">
            <a:extLst>
              <a:ext uri="{FF2B5EF4-FFF2-40B4-BE49-F238E27FC236}">
                <a16:creationId xmlns:a16="http://schemas.microsoft.com/office/drawing/2014/main" id="{9FEA6DBF-16A8-4A49-A766-B4593279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97425"/>
            <a:ext cx="244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Dove:</a:t>
            </a:r>
          </a:p>
        </p:txBody>
      </p:sp>
      <p:sp>
        <p:nvSpPr>
          <p:cNvPr id="8200" name="Text Box 12">
            <a:extLst>
              <a:ext uri="{FF2B5EF4-FFF2-40B4-BE49-F238E27FC236}">
                <a16:creationId xmlns:a16="http://schemas.microsoft.com/office/drawing/2014/main" id="{50A3986A-022F-674A-97D7-AAC731670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694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scalare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>
            <a:extLst>
              <a:ext uri="{FF2B5EF4-FFF2-40B4-BE49-F238E27FC236}">
                <a16:creationId xmlns:a16="http://schemas.microsoft.com/office/drawing/2014/main" id="{24A98940-0C05-8E44-88C2-B81E0E53A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6423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Una volta nota la proprietà simmetrica delle distribuzioni Gaussiane ossia che </a:t>
            </a:r>
            <a:r>
              <a:rPr lang="it-IT" altLang="en-US" u="sng"/>
              <a:t>il prodotto di due distribuzioni Gaussiane è ancora una distribuzione Gaussiana</a:t>
            </a:r>
            <a:r>
              <a:rPr lang="it-IT" altLang="en-US"/>
              <a:t> con media e varianza espresse dalle precedenti equazioni, non è necessario effettuare ogni volta i calcoli sulle distribuzioni ma è sufficiente utilizzare direttamente le espressioni già note della media e della varianza risultanti.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Questo risultato consente il </a:t>
            </a:r>
            <a:r>
              <a:rPr lang="it-IT" altLang="en-US">
                <a:solidFill>
                  <a:srgbClr val="0000FF"/>
                </a:solidFill>
              </a:rPr>
              <a:t>calcolo in tempo reale </a:t>
            </a:r>
            <a:r>
              <a:rPr lang="it-IT" altLang="en-US"/>
              <a:t>in un</a:t>
            </a:r>
            <a:r>
              <a:rPr lang="it-IT" altLang="it-IT"/>
              <a:t>’</a:t>
            </a:r>
            <a:r>
              <a:rPr lang="it-IT" altLang="en-US"/>
              <a:t>implementazione di data fusion basata su questi modelli probabilistici. </a:t>
            </a:r>
          </a:p>
        </p:txBody>
      </p:sp>
      <p:sp>
        <p:nvSpPr>
          <p:cNvPr id="10242" name="Text Box 5">
            <a:extLst>
              <a:ext uri="{FF2B5EF4-FFF2-40B4-BE49-F238E27FC236}">
                <a16:creationId xmlns:a16="http://schemas.microsoft.com/office/drawing/2014/main" id="{7B1F8EDD-AC36-0144-85E7-6D653416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76475"/>
            <a:ext cx="359886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339933"/>
                </a:solidFill>
              </a:rPr>
              <a:t>Densità precedente</a:t>
            </a:r>
            <a:r>
              <a:rPr lang="it-IT" altLang="en-US"/>
              <a:t>, </a:t>
            </a:r>
            <a:r>
              <a:rPr lang="it-IT" altLang="en-US">
                <a:solidFill>
                  <a:srgbClr val="0000FF"/>
                </a:solidFill>
              </a:rPr>
              <a:t>funzione di verosimiglianza</a:t>
            </a:r>
            <a:r>
              <a:rPr lang="it-IT" altLang="en-US"/>
              <a:t> e </a:t>
            </a:r>
            <a:r>
              <a:rPr lang="it-IT" altLang="en-US">
                <a:solidFill>
                  <a:srgbClr val="FF3300"/>
                </a:solidFill>
              </a:rPr>
              <a:t>distribuzione posteriore</a:t>
            </a:r>
            <a:endParaRPr lang="it-IT" altLang="en-US"/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E</a:t>
            </a:r>
            <a:r>
              <a:rPr lang="it-IT" altLang="it-IT"/>
              <a:t>’</a:t>
            </a:r>
            <a:r>
              <a:rPr lang="it-IT" altLang="en-US"/>
              <a:t> evidente che </a:t>
            </a:r>
            <a:r>
              <a:rPr lang="it-IT" altLang="en-US" b="1" u="sng">
                <a:solidFill>
                  <a:srgbClr val="FF3300"/>
                </a:solidFill>
              </a:rPr>
              <a:t>la distribuzione posteriore</a:t>
            </a:r>
            <a:r>
              <a:rPr lang="it-IT" altLang="en-US"/>
              <a:t> è ancora di tipo Gaussiano, come ci si aspetta, è situata in </a:t>
            </a:r>
            <a:r>
              <a:rPr lang="it-IT" altLang="en-US" b="1">
                <a:solidFill>
                  <a:srgbClr val="FF0000"/>
                </a:solidFill>
              </a:rPr>
              <a:t>posizione intermedia </a:t>
            </a:r>
            <a:r>
              <a:rPr lang="it-IT" altLang="en-US"/>
              <a:t>tra le altre due distribuzioni (più vicina a quella a varianza minore) ed è una </a:t>
            </a:r>
            <a:r>
              <a:rPr lang="it-IT" altLang="en-US" b="1">
                <a:solidFill>
                  <a:srgbClr val="FF0000"/>
                </a:solidFill>
              </a:rPr>
              <a:t>campana più stretta </a:t>
            </a:r>
            <a:r>
              <a:rPr lang="it-IT" altLang="en-US"/>
              <a:t>avendo una varianza minore delle due varianze originarie </a:t>
            </a: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050A3A3F-C4D6-E741-9A2C-48F5A6C5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694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scalare</a:t>
            </a:r>
          </a:p>
        </p:txBody>
      </p:sp>
      <p:pic>
        <p:nvPicPr>
          <p:cNvPr id="10244" name="Picture 8" descr="Bayes1D">
            <a:extLst>
              <a:ext uri="{FF2B5EF4-FFF2-40B4-BE49-F238E27FC236}">
                <a16:creationId xmlns:a16="http://schemas.microsoft.com/office/drawing/2014/main" id="{14554EB0-DA73-7C4D-BF8B-62C4E19C2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5085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3">
            <a:extLst>
              <a:ext uri="{FF2B5EF4-FFF2-40B4-BE49-F238E27FC236}">
                <a16:creationId xmlns:a16="http://schemas.microsoft.com/office/drawing/2014/main" id="{147C8CD4-2923-5E4D-913B-622877762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731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vettoriale</a:t>
            </a:r>
          </a:p>
        </p:txBody>
      </p:sp>
      <p:sp>
        <p:nvSpPr>
          <p:cNvPr id="12290" name="Text Box 4">
            <a:extLst>
              <a:ext uri="{FF2B5EF4-FFF2-40B4-BE49-F238E27FC236}">
                <a16:creationId xmlns:a16="http://schemas.microsoft.com/office/drawing/2014/main" id="{8861E04A-ECF0-A845-81E0-C8FBEA26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79930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Si consideri il caso in cui lo stato </a:t>
            </a:r>
            <a:r>
              <a:rPr lang="it-IT" altLang="en-US" i="1"/>
              <a:t>x</a:t>
            </a:r>
            <a:r>
              <a:rPr lang="it-IT" altLang="en-US"/>
              <a:t> sia una variabile vettoriale continua e sia tale anche il vettore di osservazione </a:t>
            </a:r>
            <a:r>
              <a:rPr lang="it-IT" altLang="en-US" i="1"/>
              <a:t>z</a:t>
            </a:r>
            <a:r>
              <a:rPr lang="it-IT" altLang="en-US"/>
              <a:t>.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La varianza diviene in questo caso una matrice (detta di covarianza): </a:t>
            </a:r>
          </a:p>
        </p:txBody>
      </p:sp>
      <p:sp>
        <p:nvSpPr>
          <p:cNvPr id="12291" name="Text Box 7">
            <a:extLst>
              <a:ext uri="{FF2B5EF4-FFF2-40B4-BE49-F238E27FC236}">
                <a16:creationId xmlns:a16="http://schemas.microsoft.com/office/drawing/2014/main" id="{203D9A5E-281B-B54B-97F4-B16FA231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01900"/>
            <a:ext cx="77755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Nell</a:t>
            </a:r>
            <a:r>
              <a:rPr lang="it-IT" altLang="it-IT"/>
              <a:t>’</a:t>
            </a:r>
            <a:r>
              <a:rPr lang="it-IT" altLang="en-US"/>
              <a:t>ipotesi che lo stato segua una distribuzione Normale (Gaussiana) di probabilità, la distribuzione precedente P(x) potrà essere rappresentata con una gaussiana multi-dimensionale del tipo:</a:t>
            </a:r>
          </a:p>
        </p:txBody>
      </p:sp>
      <p:graphicFrame>
        <p:nvGraphicFramePr>
          <p:cNvPr id="12292" name="Object 2">
            <a:extLst>
              <a:ext uri="{FF2B5EF4-FFF2-40B4-BE49-F238E27FC236}">
                <a16:creationId xmlns:a16="http://schemas.microsoft.com/office/drawing/2014/main" id="{B00A03F0-A1B8-4145-B8A4-850C17E92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654425"/>
          <a:ext cx="45370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2679700" imgH="533400" progId="Equation.DSMT4">
                  <p:embed/>
                </p:oleObj>
              </mc:Choice>
              <mc:Fallback>
                <p:oleObj name="Equation" r:id="rId4" imgW="26797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54425"/>
                        <a:ext cx="45370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0">
            <a:extLst>
              <a:ext uri="{FF2B5EF4-FFF2-40B4-BE49-F238E27FC236}">
                <a16:creationId xmlns:a16="http://schemas.microsoft.com/office/drawing/2014/main" id="{ECD6CCCA-793C-3445-AF58-B913325B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806950"/>
            <a:ext cx="76327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dove </a:t>
            </a:r>
            <a:r>
              <a:rPr lang="it-IT" altLang="en-US" i="1"/>
              <a:t>d</a:t>
            </a:r>
            <a:r>
              <a:rPr lang="it-IT" altLang="en-US"/>
              <a:t> è la dimensione del vettore e  </a:t>
            </a:r>
            <a:r>
              <a:rPr lang="it-IT" altLang="en-US" i="1">
                <a:latin typeface="Times New Roman" panose="02020603050405020304" pitchFamily="18" charset="0"/>
              </a:rPr>
              <a:t>x</a:t>
            </a:r>
            <a:r>
              <a:rPr lang="it-IT" altLang="en-US" i="1" baseline="-25000">
                <a:latin typeface="Times New Roman" panose="02020603050405020304" pitchFamily="18" charset="0"/>
              </a:rPr>
              <a:t>p</a:t>
            </a:r>
            <a:r>
              <a:rPr lang="it-IT" altLang="en-US"/>
              <a:t> il valor medio, ovvero il valore atteso dalle informazioni a disposizione in precedenza rispetto ad una nuova misura </a:t>
            </a:r>
          </a:p>
        </p:txBody>
      </p:sp>
      <p:graphicFrame>
        <p:nvGraphicFramePr>
          <p:cNvPr id="12294" name="Object 3">
            <a:extLst>
              <a:ext uri="{FF2B5EF4-FFF2-40B4-BE49-F238E27FC236}">
                <a16:creationId xmlns:a16="http://schemas.microsoft.com/office/drawing/2014/main" id="{33E88C38-8DD0-3D4C-8F81-E89C51976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700213"/>
          <a:ext cx="31242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6" imgW="1485900" imgH="393700" progId="Equation.3">
                  <p:embed/>
                </p:oleObj>
              </mc:Choice>
              <mc:Fallback>
                <p:oleObj name="Equation" r:id="rId6" imgW="1485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213"/>
                        <a:ext cx="31242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>
            <a:extLst>
              <a:ext uri="{FF2B5EF4-FFF2-40B4-BE49-F238E27FC236}">
                <a16:creationId xmlns:a16="http://schemas.microsoft.com/office/drawing/2014/main" id="{8BC6E2A2-381C-8442-9140-63DF5CCC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731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vettoriale</a:t>
            </a:r>
          </a:p>
        </p:txBody>
      </p:sp>
      <p:sp>
        <p:nvSpPr>
          <p:cNvPr id="14338" name="Text Box 3">
            <a:extLst>
              <a:ext uri="{FF2B5EF4-FFF2-40B4-BE49-F238E27FC236}">
                <a16:creationId xmlns:a16="http://schemas.microsoft.com/office/drawing/2014/main" id="{8295A0DC-9231-474B-B1E5-78613861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6423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Se perciò si ipotizza di effettuare un</a:t>
            </a:r>
            <a:r>
              <a:rPr lang="it-IT" altLang="it-IT"/>
              <a:t>’</a:t>
            </a:r>
            <a:r>
              <a:rPr lang="it-IT" altLang="en-US"/>
              <a:t>osservazione z con un sensore la cui funzione di verosimiglianza relativa  abbia matrice di covarianza C</a:t>
            </a:r>
            <a:r>
              <a:rPr lang="it-IT" altLang="en-US" baseline="-25000"/>
              <a:t>z </a:t>
            </a:r>
            <a:r>
              <a:rPr lang="it-IT" altLang="en-US"/>
              <a:t>(</a:t>
            </a:r>
            <a:r>
              <a:rPr lang="it-IT" altLang="en-US">
                <a:solidFill>
                  <a:srgbClr val="0000FF"/>
                </a:solidFill>
              </a:rPr>
              <a:t>matrice che rappresenta la ripetibilità del sensore</a:t>
            </a:r>
            <a:r>
              <a:rPr lang="it-IT" altLang="en-US"/>
              <a:t>):</a:t>
            </a:r>
          </a:p>
        </p:txBody>
      </p:sp>
      <p:sp>
        <p:nvSpPr>
          <p:cNvPr id="14339" name="Text Box 6">
            <a:extLst>
              <a:ext uri="{FF2B5EF4-FFF2-40B4-BE49-F238E27FC236}">
                <a16:creationId xmlns:a16="http://schemas.microsoft.com/office/drawing/2014/main" id="{EBBF3E07-227C-2C41-86EB-EDE784B0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1663"/>
            <a:ext cx="86407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en-US"/>
              <a:t>E</a:t>
            </a:r>
            <a:r>
              <a:rPr lang="it-IT" altLang="it-IT"/>
              <a:t>’</a:t>
            </a:r>
            <a:r>
              <a:rPr lang="it-IT" altLang="en-US"/>
              <a:t> infine possibile calcolare la distribuzione posteriore P(x|z), nello stesso modo dell</a:t>
            </a:r>
            <a:r>
              <a:rPr lang="it-IT" altLang="it-IT"/>
              <a:t>’</a:t>
            </a:r>
            <a:r>
              <a:rPr lang="it-IT" altLang="en-US"/>
              <a:t>esempio precedente ma tenendo conto che le distribuzioni sono a valori vettoriali. Pertanto la distribuzione posteriore sarà ancora gaussiana, con matrice di covarianza pari al parallelo delle matrici di covarianza di partenza, ossia:</a:t>
            </a:r>
          </a:p>
        </p:txBody>
      </p:sp>
      <p:graphicFrame>
        <p:nvGraphicFramePr>
          <p:cNvPr id="14340" name="Object 3">
            <a:extLst>
              <a:ext uri="{FF2B5EF4-FFF2-40B4-BE49-F238E27FC236}">
                <a16:creationId xmlns:a16="http://schemas.microsoft.com/office/drawing/2014/main" id="{A528182F-ED0C-A04E-B084-7F8356C6A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860925"/>
          <a:ext cx="2089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4" imgW="1155700" imgH="241300" progId="Equation.DSMT4">
                  <p:embed/>
                </p:oleObj>
              </mc:Choice>
              <mc:Fallback>
                <p:oleObj name="Equation" r:id="rId4" imgW="11557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60925"/>
                        <a:ext cx="20891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1" name="Group 3">
            <a:extLst>
              <a:ext uri="{FF2B5EF4-FFF2-40B4-BE49-F238E27FC236}">
                <a16:creationId xmlns:a16="http://schemas.microsoft.com/office/drawing/2014/main" id="{5B8C1794-2722-804F-84C5-86D0AC6EC9F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773238"/>
            <a:ext cx="4460875" cy="863600"/>
            <a:chOff x="971550" y="1773238"/>
            <a:chExt cx="4460875" cy="863600"/>
          </a:xfrm>
        </p:grpSpPr>
        <p:graphicFrame>
          <p:nvGraphicFramePr>
            <p:cNvPr id="14342" name="Object 2">
              <a:extLst>
                <a:ext uri="{FF2B5EF4-FFF2-40B4-BE49-F238E27FC236}">
                  <a16:creationId xmlns:a16="http://schemas.microsoft.com/office/drawing/2014/main" id="{F7BB80EF-C42E-124F-9904-43ED5AFE98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1550" y="1773238"/>
            <a:ext cx="44608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Equation" r:id="rId6" imgW="2476500" imgH="482600" progId="Equation.DSMT4">
                    <p:embed/>
                  </p:oleObj>
                </mc:Choice>
                <mc:Fallback>
                  <p:oleObj name="Equation" r:id="rId6" imgW="2476500" imgH="482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1773238"/>
                          <a:ext cx="4460875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3" name="TextBox 2">
              <a:extLst>
                <a:ext uri="{FF2B5EF4-FFF2-40B4-BE49-F238E27FC236}">
                  <a16:creationId xmlns:a16="http://schemas.microsoft.com/office/drawing/2014/main" id="{713BA28D-5BFB-EA47-AFB2-46D4FA08E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431" y="2204864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it-IT" sz="1400" i="1">
                  <a:latin typeface="Times New Roman" panose="02020603050405020304" pitchFamily="18" charset="0"/>
                </a:rPr>
                <a:t>p</a:t>
              </a:r>
              <a:endParaRPr lang="en-GB" altLang="it-IT" i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>
            <a:extLst>
              <a:ext uri="{FF2B5EF4-FFF2-40B4-BE49-F238E27FC236}">
                <a16:creationId xmlns:a16="http://schemas.microsoft.com/office/drawing/2014/main" id="{0CFB17F7-8175-5F41-9369-4DC33F62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731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vettoriale</a:t>
            </a:r>
          </a:p>
        </p:txBody>
      </p:sp>
      <p:sp>
        <p:nvSpPr>
          <p:cNvPr id="16386" name="Text Box 3">
            <a:extLst>
              <a:ext uri="{FF2B5EF4-FFF2-40B4-BE49-F238E27FC236}">
                <a16:creationId xmlns:a16="http://schemas.microsoft.com/office/drawing/2014/main" id="{084C6319-BF86-3F46-8670-FBB55DFA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L</a:t>
            </a:r>
            <a:r>
              <a:rPr lang="it-IT" altLang="it-IT"/>
              <a:t>’</a:t>
            </a:r>
            <a:r>
              <a:rPr lang="it-IT" altLang="en-US"/>
              <a:t>espressione di C si può scrivere anche in modo più efficiente calcolando una sola inversione matriciale:</a:t>
            </a:r>
          </a:p>
        </p:txBody>
      </p:sp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9389D628-CE24-D045-91FE-BA9831C13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700213"/>
          <a:ext cx="64039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3352800" imgH="482600" progId="Equation.DSMT4">
                  <p:embed/>
                </p:oleObj>
              </mc:Choice>
              <mc:Fallback>
                <p:oleObj name="Equation" r:id="rId4" imgW="33528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64039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>
            <a:extLst>
              <a:ext uri="{FF2B5EF4-FFF2-40B4-BE49-F238E27FC236}">
                <a16:creationId xmlns:a16="http://schemas.microsoft.com/office/drawing/2014/main" id="{713EC7DC-F89F-9847-BA01-371AA8FB6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429000"/>
          <a:ext cx="66659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3492500" imgH="304800" progId="Equation.DSMT4">
                  <p:embed/>
                </p:oleObj>
              </mc:Choice>
              <mc:Fallback>
                <p:oleObj name="Equation" r:id="rId6" imgW="3492500" imgH="304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29000"/>
                        <a:ext cx="666591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AC82040B-0F71-8841-BC46-0ADEB4B011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941888"/>
          <a:ext cx="25209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8" imgW="1320800" imgH="241300" progId="Equation.DSMT4">
                  <p:embed/>
                </p:oleObj>
              </mc:Choice>
              <mc:Fallback>
                <p:oleObj name="Equation" r:id="rId8" imgW="13208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41888"/>
                        <a:ext cx="2520950" cy="466725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10">
            <a:extLst>
              <a:ext uri="{FF2B5EF4-FFF2-40B4-BE49-F238E27FC236}">
                <a16:creationId xmlns:a16="http://schemas.microsoft.com/office/drawing/2014/main" id="{235671CC-C1FB-424B-B11B-22636D1FC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7337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da cui</a:t>
            </a:r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D1FA46FD-01CF-FC49-AEF4-EB699C05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5768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e quindi</a:t>
            </a:r>
          </a:p>
        </p:txBody>
      </p:sp>
      <p:grpSp>
        <p:nvGrpSpPr>
          <p:cNvPr id="16392" name="Group 15">
            <a:extLst>
              <a:ext uri="{FF2B5EF4-FFF2-40B4-BE49-F238E27FC236}">
                <a16:creationId xmlns:a16="http://schemas.microsoft.com/office/drawing/2014/main" id="{D5FE599C-166C-FD45-91AF-30F4CE32254A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076700"/>
            <a:ext cx="4060825" cy="1584325"/>
            <a:chOff x="3016" y="2614"/>
            <a:chExt cx="2558" cy="998"/>
          </a:xfrm>
        </p:grpSpPr>
        <p:sp>
          <p:nvSpPr>
            <p:cNvPr id="16393" name="Text Box 12">
              <a:extLst>
                <a:ext uri="{FF2B5EF4-FFF2-40B4-BE49-F238E27FC236}">
                  <a16:creationId xmlns:a16="http://schemas.microsoft.com/office/drawing/2014/main" id="{AEF954AE-3CBC-7149-B5F0-3524FA00D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704"/>
              <a:ext cx="251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600"/>
                <a:t>… perfettamente analogo al caso scalare in cui era:</a:t>
              </a:r>
            </a:p>
          </p:txBody>
        </p:sp>
        <p:graphicFrame>
          <p:nvGraphicFramePr>
            <p:cNvPr id="16394" name="Object 5">
              <a:extLst>
                <a:ext uri="{FF2B5EF4-FFF2-40B4-BE49-F238E27FC236}">
                  <a16:creationId xmlns:a16="http://schemas.microsoft.com/office/drawing/2014/main" id="{A441BC17-CCCF-4247-94ED-A4ECA76BF2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88" y="3112"/>
            <a:ext cx="2196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10" imgW="2222500" imgH="457200" progId="Equation.DSMT4">
                    <p:embed/>
                  </p:oleObj>
                </mc:Choice>
                <mc:Fallback>
                  <p:oleObj name="Equation" r:id="rId10" imgW="2222500" imgH="457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8" y="3112"/>
                          <a:ext cx="2196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cmpd="thinThick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5" name="Rectangle 14">
              <a:extLst>
                <a:ext uri="{FF2B5EF4-FFF2-40B4-BE49-F238E27FC236}">
                  <a16:creationId xmlns:a16="http://schemas.microsoft.com/office/drawing/2014/main" id="{A7E35828-2C1B-2449-8095-9B48E91BE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14"/>
              <a:ext cx="2540" cy="99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9595C625-BA0F-C847-9398-EED5632A8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731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vettoriale</a:t>
            </a:r>
          </a:p>
        </p:txBody>
      </p:sp>
      <p:sp>
        <p:nvSpPr>
          <p:cNvPr id="18434" name="Text Box 3">
            <a:extLst>
              <a:ext uri="{FF2B5EF4-FFF2-40B4-BE49-F238E27FC236}">
                <a16:creationId xmlns:a16="http://schemas.microsoft.com/office/drawing/2014/main" id="{1453C0AF-A390-0046-9A84-7EB571E8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Mentre la media della distribuzione posteriore risulterà essere:</a:t>
            </a:r>
          </a:p>
        </p:txBody>
      </p:sp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F42E88DE-5065-B344-9C3E-A730A527D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484313"/>
          <a:ext cx="39608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2400300" imgH="254000" progId="Equation.DSMT4">
                  <p:embed/>
                </p:oleObj>
              </mc:Choice>
              <mc:Fallback>
                <p:oleObj name="Equation" r:id="rId4" imgW="24003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3960812" cy="414337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7">
            <a:extLst>
              <a:ext uri="{FF2B5EF4-FFF2-40B4-BE49-F238E27FC236}">
                <a16:creationId xmlns:a16="http://schemas.microsoft.com/office/drawing/2014/main" id="{31418168-6DEB-E148-A54C-0E8F72AA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4029075"/>
            <a:ext cx="7229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600"/>
              <a:t>… anche in questo caso perfettamente analogo al caso scalare in cui era:</a:t>
            </a:r>
          </a:p>
        </p:txBody>
      </p:sp>
      <p:sp>
        <p:nvSpPr>
          <p:cNvPr id="18437" name="Rectangle 9">
            <a:extLst>
              <a:ext uri="{FF2B5EF4-FFF2-40B4-BE49-F238E27FC236}">
                <a16:creationId xmlns:a16="http://schemas.microsoft.com/office/drawing/2014/main" id="{F55F1362-F0A8-CD41-91CA-1F7C5F83F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3789363"/>
            <a:ext cx="7589837" cy="158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graphicFrame>
        <p:nvGraphicFramePr>
          <p:cNvPr id="18438" name="Object 3">
            <a:extLst>
              <a:ext uri="{FF2B5EF4-FFF2-40B4-BE49-F238E27FC236}">
                <a16:creationId xmlns:a16="http://schemas.microsoft.com/office/drawing/2014/main" id="{5C908154-1497-D24D-9DCE-5090FE4C94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437063"/>
          <a:ext cx="6950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6" imgW="4432300" imgH="457200" progId="Equation.DSMT4">
                  <p:embed/>
                </p:oleObj>
              </mc:Choice>
              <mc:Fallback>
                <p:oleObj name="Equation" r:id="rId6" imgW="4432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6950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>
            <a:extLst>
              <a:ext uri="{FF2B5EF4-FFF2-40B4-BE49-F238E27FC236}">
                <a16:creationId xmlns:a16="http://schemas.microsoft.com/office/drawing/2014/main" id="{09EA5E6C-6E77-094C-BD33-C1F7F464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84913"/>
            <a:ext cx="731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400">
                <a:latin typeface="Verdana" panose="020B0604030504040204" pitchFamily="34" charset="0"/>
              </a:rPr>
              <a:t>Teorema di Bayes – Caso Gaussiano vettoriale</a:t>
            </a:r>
          </a:p>
        </p:txBody>
      </p:sp>
      <p:sp>
        <p:nvSpPr>
          <p:cNvPr id="20482" name="Text Box 3">
            <a:extLst>
              <a:ext uri="{FF2B5EF4-FFF2-40B4-BE49-F238E27FC236}">
                <a16:creationId xmlns:a16="http://schemas.microsoft.com/office/drawing/2014/main" id="{F627BC1F-539F-F54B-85C5-05AA8150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11150"/>
            <a:ext cx="37449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/>
              <a:t>Graficamente una distribuzione Normale bidimensionale è rappresentata da una campana di Gauss le cui sezioni trasversali sono ellissi di equiprobabilità.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Nella matrice di covarianza sono contenute le informazioni sulle dimensioni degli assi principali delle ellissi (</a:t>
            </a:r>
            <a:r>
              <a:rPr lang="it-IT" altLang="en-US">
                <a:solidFill>
                  <a:srgbClr val="0000FF"/>
                </a:solidFill>
              </a:rPr>
              <a:t>autovalori</a:t>
            </a:r>
            <a:r>
              <a:rPr lang="it-IT" altLang="en-US"/>
              <a:t> della matrice) e sulla loro orientazione (</a:t>
            </a:r>
            <a:r>
              <a:rPr lang="it-IT" altLang="en-US">
                <a:solidFill>
                  <a:srgbClr val="0000FF"/>
                </a:solidFill>
              </a:rPr>
              <a:t>autovettori</a:t>
            </a:r>
            <a:r>
              <a:rPr lang="it-IT" altLang="en-US"/>
              <a:t>). Un esempio di quello che graficamente corrisponde alle equazioni appena ottenute è riportato in figura</a:t>
            </a:r>
          </a:p>
        </p:txBody>
      </p:sp>
      <p:pic>
        <p:nvPicPr>
          <p:cNvPr id="20483" name="Picture 4" descr="esempio fusione">
            <a:extLst>
              <a:ext uri="{FF2B5EF4-FFF2-40B4-BE49-F238E27FC236}">
                <a16:creationId xmlns:a16="http://schemas.microsoft.com/office/drawing/2014/main" id="{4473B4B5-D975-5341-B327-CFB89869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2155" r="18204" b="4488"/>
          <a:stretch>
            <a:fillRect/>
          </a:stretch>
        </p:blipFill>
        <p:spPr bwMode="auto">
          <a:xfrm>
            <a:off x="3962400" y="152400"/>
            <a:ext cx="49609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A80AF987-61A1-CD47-96CD-F0716CA6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0"/>
            <a:ext cx="8534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FF"/>
                </a:solidFill>
              </a:rPr>
              <a:t>Densità precedente</a:t>
            </a:r>
            <a:r>
              <a:rPr lang="it-IT" altLang="en-US"/>
              <a:t>, </a:t>
            </a:r>
            <a:r>
              <a:rPr lang="it-IT" altLang="en-US">
                <a:solidFill>
                  <a:srgbClr val="FF3300"/>
                </a:solidFill>
              </a:rPr>
              <a:t>funzione di verosimiglianza</a:t>
            </a:r>
            <a:r>
              <a:rPr lang="it-IT" altLang="en-US"/>
              <a:t> e </a:t>
            </a:r>
            <a:r>
              <a:rPr lang="it-IT" altLang="en-US">
                <a:solidFill>
                  <a:srgbClr val="00FF00"/>
                </a:solidFill>
              </a:rPr>
              <a:t>distribuzione posteriore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NOTA: la </a:t>
            </a:r>
            <a:r>
              <a:rPr lang="it-IT" altLang="en-US" u="sng"/>
              <a:t>distribuzione posteriore </a:t>
            </a:r>
            <a:r>
              <a:rPr lang="it-IT" altLang="en-US"/>
              <a:t>è ancora gaussiana, è situata in posizione interposta tra le altre due distribuzioni (più vicina a quella con ellisse più contenuto) ed è un ellisse più stretto avendo una matrice di covarianza minore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1836</Words>
  <Application>Microsoft Macintosh PowerPoint</Application>
  <PresentationFormat>On-screen Show (4:3)</PresentationFormat>
  <Paragraphs>164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ＭＳ Ｐゴシック</vt:lpstr>
      <vt:lpstr>Verdana</vt:lpstr>
      <vt:lpstr>Symbol</vt:lpstr>
      <vt:lpstr>Times New Roman</vt:lpstr>
      <vt:lpstr>Script MT Bold</vt:lpstr>
      <vt:lpstr>Struttura predefinita</vt:lpstr>
      <vt:lpstr>MathType 5.0 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DIM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De Cecco</dc:creator>
  <cp:lastModifiedBy>Microsoft Office User</cp:lastModifiedBy>
  <cp:revision>308</cp:revision>
  <dcterms:created xsi:type="dcterms:W3CDTF">2014-12-10T21:21:58Z</dcterms:created>
  <dcterms:modified xsi:type="dcterms:W3CDTF">2019-11-12T09:21:08Z</dcterms:modified>
</cp:coreProperties>
</file>